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57" r:id="rId2"/>
    <p:sldId id="267" r:id="rId3"/>
    <p:sldId id="281" r:id="rId4"/>
    <p:sldId id="272" r:id="rId5"/>
    <p:sldId id="273" r:id="rId6"/>
    <p:sldId id="274" r:id="rId7"/>
    <p:sldId id="275" r:id="rId8"/>
    <p:sldId id="276" r:id="rId9"/>
    <p:sldId id="277" r:id="rId10"/>
    <p:sldId id="278" r:id="rId11"/>
    <p:sldId id="279" r:id="rId12"/>
    <p:sldId id="280" r:id="rId13"/>
    <p:sldId id="282" r:id="rId14"/>
    <p:sldId id="283" r:id="rId15"/>
    <p:sldId id="284" r:id="rId16"/>
    <p:sldId id="285" r:id="rId17"/>
    <p:sldId id="286" r:id="rId18"/>
    <p:sldId id="287" r:id="rId19"/>
    <p:sldId id="288" r:id="rId20"/>
    <p:sldId id="289" r:id="rId21"/>
    <p:sldId id="290" r:id="rId22"/>
    <p:sldId id="291" r:id="rId23"/>
    <p:sldId id="292" r:id="rId24"/>
    <p:sldId id="293" r:id="rId25"/>
    <p:sldId id="294" r:id="rId26"/>
    <p:sldId id="295" r:id="rId27"/>
    <p:sldId id="296" r:id="rId28"/>
    <p:sldId id="297" r:id="rId29"/>
    <p:sldId id="299" r:id="rId30"/>
    <p:sldId id="298" r:id="rId31"/>
    <p:sldId id="300" r:id="rId32"/>
    <p:sldId id="301" r:id="rId33"/>
    <p:sldId id="263"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p15:clr>
            <a:srgbClr val="A4A3A4"/>
          </p15:clr>
        </p15:guide>
        <p15:guide id="2" pos="3838">
          <p15:clr>
            <a:srgbClr val="A4A3A4"/>
          </p15:clr>
        </p15:guide>
        <p15:guide id="3" orient="horz" pos="1214">
          <p15:clr>
            <a:srgbClr val="A4A3A4"/>
          </p15:clr>
        </p15:guide>
        <p15:guide id="4" pos="1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20F4"/>
    <a:srgbClr val="003AFE"/>
    <a:srgbClr val="4757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232"/>
    <p:restoredTop sz="94660"/>
  </p:normalViewPr>
  <p:slideViewPr>
    <p:cSldViewPr snapToGrid="0">
      <p:cViewPr varScale="1">
        <p:scale>
          <a:sx n="121" d="100"/>
          <a:sy n="121" d="100"/>
        </p:scale>
        <p:origin x="192" y="392"/>
      </p:cViewPr>
      <p:guideLst>
        <p:guide orient="horz" pos="2153"/>
        <p:guide pos="3838"/>
        <p:guide orient="horz" pos="1214"/>
        <p:guide pos="1898"/>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tiff>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tiff>
</file>

<file path=ppt/media/image39.png>
</file>

<file path=ppt/media/image4.png>
</file>

<file path=ppt/media/image40.png>
</file>

<file path=ppt/media/image5.jpeg>
</file>

<file path=ppt/media/image6.pn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52C17-CA27-4B59-8AC3-99088E676B98}" type="datetimeFigureOut">
              <a:rPr lang="zh-CN" altLang="en-US" smtClean="0"/>
              <a:t>2021/1/13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582B4-71CF-479C-811E-4E7DD83A2CA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E9EC3829-85C2-4C78-A748-3A4999477BD2}" type="slidenum">
              <a:rPr lang="zh-CN" altLang="en-US" smtClean="0"/>
              <a:t>2</a:t>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05079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1207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31816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36201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371797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599076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840655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1421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6255727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43836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05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992830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6697547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420838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22444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7823982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576587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1582815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4514679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6950653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48256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442170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914752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557310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3208729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902832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04411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25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7320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628766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占位符 3"/>
          <p:cNvSpPr>
            <a:spLocks noGrp="1"/>
          </p:cNvSpPr>
          <p:nvPr>
            <p:ph type="body" sz="quarter" idx="10" hasCustomPrompt="1"/>
          </p:nvPr>
        </p:nvSpPr>
        <p:spPr>
          <a:xfrm>
            <a:off x="914761" y="1046790"/>
            <a:ext cx="8457801" cy="762064"/>
          </a:xfrm>
          <a:prstGeom prst="rect">
            <a:avLst/>
          </a:prstGeom>
        </p:spPr>
        <p:txBody>
          <a:bodyPr lIns="91440" tIns="45720" rIns="91440" bIns="45720"/>
          <a:lstStyle>
            <a:lvl1pPr marL="0" indent="0">
              <a:buFontTx/>
              <a:buNone/>
              <a:defRPr sz="4230" b="1">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914765" y="1828665"/>
            <a:ext cx="7770762" cy="533129"/>
          </a:xfrm>
          <a:prstGeom prst="rect">
            <a:avLst/>
          </a:prstGeom>
        </p:spPr>
        <p:txBody>
          <a:bodyPr lIns="91440" tIns="45720" rIns="91440" bIns="45720"/>
          <a:lstStyle>
            <a:lvl1pPr marL="0" indent="0">
              <a:buFontTx/>
              <a:buNone/>
              <a:defRPr sz="2965" baseline="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单击此处编辑文字</a:t>
            </a:r>
          </a:p>
        </p:txBody>
      </p:sp>
      <p:sp>
        <p:nvSpPr>
          <p:cNvPr id="8" name="文本占位符 7"/>
          <p:cNvSpPr>
            <a:spLocks noGrp="1"/>
          </p:cNvSpPr>
          <p:nvPr>
            <p:ph type="body" sz="quarter" idx="12" hasCustomPrompt="1"/>
          </p:nvPr>
        </p:nvSpPr>
        <p:spPr>
          <a:xfrm>
            <a:off x="914757" y="2992204"/>
            <a:ext cx="3351204" cy="305166"/>
          </a:xfrm>
          <a:prstGeom prst="rect">
            <a:avLst/>
          </a:prstGeom>
        </p:spPr>
        <p:txBody>
          <a:bodyPr lIns="91440" tIns="45720" rIns="91440" bIns="45720"/>
          <a:lstStyle>
            <a:lvl1pPr marL="0" indent="0">
              <a:buFontTx/>
              <a:buNone/>
              <a:defRPr sz="169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年／月／日</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 y="67"/>
            <a:ext cx="12191665" cy="6858054"/>
          </a:xfrm>
          <a:prstGeom prst="rect">
            <a:avLst/>
          </a:prstGeom>
        </p:spPr>
      </p:pic>
      <p:sp>
        <p:nvSpPr>
          <p:cNvPr id="7" name="文本占位符 6"/>
          <p:cNvSpPr>
            <a:spLocks noGrp="1"/>
          </p:cNvSpPr>
          <p:nvPr>
            <p:ph type="body" sz="quarter" idx="10" hasCustomPrompt="1"/>
          </p:nvPr>
        </p:nvSpPr>
        <p:spPr>
          <a:xfrm>
            <a:off x="686173" y="533156"/>
            <a:ext cx="1219116" cy="685489"/>
          </a:xfrm>
          <a:prstGeom prst="rect">
            <a:avLst/>
          </a:prstGeom>
        </p:spPr>
        <p:txBody>
          <a:bodyPr lIns="91440" tIns="45720" rIns="91440" bIns="45720"/>
          <a:lstStyle>
            <a:lvl1pPr marL="0" indent="0">
              <a:buFontTx/>
              <a:buNone/>
              <a:defRPr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目录</a:t>
            </a:r>
          </a:p>
        </p:txBody>
      </p:sp>
      <p:sp>
        <p:nvSpPr>
          <p:cNvPr id="14" name="文本占位符 13"/>
          <p:cNvSpPr>
            <a:spLocks noGrp="1"/>
          </p:cNvSpPr>
          <p:nvPr>
            <p:ph type="body" sz="quarter" idx="11" hasCustomPrompt="1"/>
          </p:nvPr>
        </p:nvSpPr>
        <p:spPr>
          <a:xfrm>
            <a:off x="3003059" y="1523839"/>
            <a:ext cx="582721" cy="456661"/>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1</a:t>
            </a:r>
            <a:endParaRPr kumimoji="1" lang="zh-CN" altLang="en-US" dirty="0"/>
          </a:p>
        </p:txBody>
      </p:sp>
      <p:sp>
        <p:nvSpPr>
          <p:cNvPr id="16" name="文本占位符 15"/>
          <p:cNvSpPr>
            <a:spLocks noGrp="1"/>
          </p:cNvSpPr>
          <p:nvPr>
            <p:ph type="body" sz="quarter" idx="12" hasCustomPrompt="1"/>
          </p:nvPr>
        </p:nvSpPr>
        <p:spPr>
          <a:xfrm>
            <a:off x="3586554" y="1523839"/>
            <a:ext cx="4109603" cy="456661"/>
          </a:xfrm>
          <a:prstGeom prst="rect">
            <a:avLst/>
          </a:prstGeom>
        </p:spPr>
        <p:txBody>
          <a:bodyPr lIns="91440" tIns="45720" rIns="91440" bIns="45720"/>
          <a:lstStyle>
            <a:lvl1pPr marL="0" indent="0">
              <a:buFontTx/>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0" name="文本占位符 19"/>
          <p:cNvSpPr>
            <a:spLocks noGrp="1"/>
          </p:cNvSpPr>
          <p:nvPr>
            <p:ph type="body" sz="quarter" idx="13" hasCustomPrompt="1"/>
          </p:nvPr>
        </p:nvSpPr>
        <p:spPr>
          <a:xfrm>
            <a:off x="3003059" y="2090739"/>
            <a:ext cx="582721" cy="42378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2</a:t>
            </a:r>
            <a:endParaRPr kumimoji="1" lang="zh-CN" altLang="en-US" dirty="0"/>
          </a:p>
        </p:txBody>
      </p:sp>
      <p:sp>
        <p:nvSpPr>
          <p:cNvPr id="23" name="文本占位符 22"/>
          <p:cNvSpPr>
            <a:spLocks noGrp="1"/>
          </p:cNvSpPr>
          <p:nvPr>
            <p:ph type="body" sz="quarter" idx="14" hasCustomPrompt="1"/>
          </p:nvPr>
        </p:nvSpPr>
        <p:spPr>
          <a:xfrm>
            <a:off x="3585777" y="2090739"/>
            <a:ext cx="4110311" cy="42378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7" name="文本占位符 26"/>
          <p:cNvSpPr>
            <a:spLocks noGrp="1"/>
          </p:cNvSpPr>
          <p:nvPr>
            <p:ph type="body" sz="quarter" idx="15" hasCustomPrompt="1"/>
          </p:nvPr>
        </p:nvSpPr>
        <p:spPr>
          <a:xfrm>
            <a:off x="3003059" y="2657643"/>
            <a:ext cx="582721" cy="433074"/>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3</a:t>
            </a:r>
            <a:endParaRPr kumimoji="1" lang="zh-CN" altLang="en-US" dirty="0"/>
          </a:p>
        </p:txBody>
      </p:sp>
      <p:sp>
        <p:nvSpPr>
          <p:cNvPr id="31" name="文本占位符 30"/>
          <p:cNvSpPr>
            <a:spLocks noGrp="1"/>
          </p:cNvSpPr>
          <p:nvPr>
            <p:ph type="body" sz="quarter" idx="16" hasCustomPrompt="1"/>
          </p:nvPr>
        </p:nvSpPr>
        <p:spPr>
          <a:xfrm>
            <a:off x="3003059" y="3224543"/>
            <a:ext cx="582721" cy="433076"/>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4</a:t>
            </a:r>
            <a:endParaRPr kumimoji="1" lang="zh-CN" altLang="en-US" dirty="0"/>
          </a:p>
        </p:txBody>
      </p:sp>
      <p:sp>
        <p:nvSpPr>
          <p:cNvPr id="34" name="文本占位符 33"/>
          <p:cNvSpPr>
            <a:spLocks noGrp="1"/>
          </p:cNvSpPr>
          <p:nvPr>
            <p:ph type="body" sz="quarter" idx="17" hasCustomPrompt="1"/>
          </p:nvPr>
        </p:nvSpPr>
        <p:spPr>
          <a:xfrm>
            <a:off x="3007195" y="3791445"/>
            <a:ext cx="578651" cy="38137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5</a:t>
            </a:r>
            <a:endParaRPr kumimoji="1" lang="zh-CN" altLang="en-US" dirty="0"/>
          </a:p>
        </p:txBody>
      </p:sp>
      <p:sp>
        <p:nvSpPr>
          <p:cNvPr id="38" name="文本占位符 26"/>
          <p:cNvSpPr>
            <a:spLocks noGrp="1"/>
          </p:cNvSpPr>
          <p:nvPr>
            <p:ph type="body" sz="quarter" idx="18" hasCustomPrompt="1"/>
          </p:nvPr>
        </p:nvSpPr>
        <p:spPr>
          <a:xfrm>
            <a:off x="3588266" y="2657643"/>
            <a:ext cx="4107828" cy="433074"/>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0" name="文本占位符 30"/>
          <p:cNvSpPr>
            <a:spLocks noGrp="1"/>
          </p:cNvSpPr>
          <p:nvPr>
            <p:ph type="body" sz="quarter" idx="19" hasCustomPrompt="1"/>
          </p:nvPr>
        </p:nvSpPr>
        <p:spPr>
          <a:xfrm>
            <a:off x="3588261" y="3224543"/>
            <a:ext cx="4107827" cy="433076"/>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1" name="文本占位符 33"/>
          <p:cNvSpPr>
            <a:spLocks noGrp="1"/>
          </p:cNvSpPr>
          <p:nvPr>
            <p:ph type="body" sz="quarter" idx="20" hasCustomPrompt="1"/>
          </p:nvPr>
        </p:nvSpPr>
        <p:spPr>
          <a:xfrm>
            <a:off x="3585777" y="3791445"/>
            <a:ext cx="4110311" cy="38137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9703" y="6112965"/>
            <a:ext cx="1372425" cy="4201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文本占位符 3"/>
          <p:cNvSpPr>
            <a:spLocks noGrp="1"/>
          </p:cNvSpPr>
          <p:nvPr>
            <p:ph type="body" sz="quarter" idx="10" hasCustomPrompt="1"/>
          </p:nvPr>
        </p:nvSpPr>
        <p:spPr>
          <a:xfrm>
            <a:off x="533783" y="533156"/>
            <a:ext cx="6476553" cy="685464"/>
          </a:xfrm>
          <a:prstGeom prst="rect">
            <a:avLst/>
          </a:prstGeom>
        </p:spPr>
        <p:txBody>
          <a:bodyPr lIns="91440" tIns="45720" rIns="91440" bIns="45720"/>
          <a:lstStyle>
            <a:lvl1pPr marL="0" indent="0">
              <a:buFontTx/>
              <a:buNone/>
              <a:defRPr sz="3385"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533783" y="6216748"/>
            <a:ext cx="914337" cy="260577"/>
          </a:xfrm>
          <a:prstGeom prst="rect">
            <a:avLst/>
          </a:prstGeom>
        </p:spPr>
        <p:txBody>
          <a:bodyPr lIns="91440" tIns="45720" rIns="91440" bIns="45720"/>
          <a:lstStyle>
            <a:lvl1pPr marL="0" indent="0">
              <a:buFontTx/>
              <a:buNone/>
              <a:defRPr sz="1060">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Page_001</a:t>
            </a:r>
            <a:endParaRPr kumimoji="1" lang="zh-CN" altLang="en-US" dirty="0"/>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10516" y="228330"/>
            <a:ext cx="1372425" cy="4201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7"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占位符 2"/>
          <p:cNvSpPr>
            <a:spLocks noGrp="1"/>
          </p:cNvSpPr>
          <p:nvPr>
            <p:ph type="body" sz="quarter" idx="13" hasCustomPrompt="1"/>
          </p:nvPr>
        </p:nvSpPr>
        <p:spPr>
          <a:xfrm>
            <a:off x="914757" y="1142812"/>
            <a:ext cx="5639094" cy="853674"/>
          </a:xfrm>
          <a:prstGeom prst="rect">
            <a:avLst/>
          </a:prstGeom>
        </p:spPr>
        <p:txBody>
          <a:bodyPr lIns="91440" tIns="45720" rIns="91440" bIns="45720" anchor="ctr"/>
          <a:lstStyle>
            <a:lvl1pPr marL="0" indent="0">
              <a:buFontTx/>
              <a:buNone/>
              <a:defRPr sz="423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感谢您的时间。</a:t>
            </a:r>
          </a:p>
        </p:txBody>
      </p:sp>
      <p:sp>
        <p:nvSpPr>
          <p:cNvPr id="12" name="文本占位符 2"/>
          <p:cNvSpPr>
            <a:spLocks noGrp="1"/>
          </p:cNvSpPr>
          <p:nvPr>
            <p:ph type="body" sz="quarter" idx="14" hasCustomPrompt="1"/>
          </p:nvPr>
        </p:nvSpPr>
        <p:spPr>
          <a:xfrm>
            <a:off x="914757" y="1987052"/>
            <a:ext cx="5639094" cy="603678"/>
          </a:xfrm>
          <a:prstGeom prst="rect">
            <a:avLst/>
          </a:prstGeom>
        </p:spPr>
        <p:txBody>
          <a:bodyPr lIns="91440" tIns="45720" rIns="91440" bIns="45720" anchor="ctr"/>
          <a:lstStyle>
            <a:lvl1pPr marL="0" marR="0" indent="0" algn="l" defTabSz="1087755" rtl="0" eaLnBrk="1" fontAlgn="auto" latinLnBrk="0" hangingPunct="1">
              <a:lnSpc>
                <a:spcPct val="100000"/>
              </a:lnSpc>
              <a:spcBef>
                <a:spcPct val="20000"/>
              </a:spcBef>
              <a:spcAft>
                <a:spcPts val="0"/>
              </a:spcAft>
              <a:buClrTx/>
              <a:buSzTx/>
              <a:buFontTx/>
              <a:buNone/>
              <a:defRPr sz="296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lang="en-US" altLang="zh-CN" sz="2965" dirty="0">
                <a:solidFill>
                  <a:schemeClr val="bg1"/>
                </a:solidFill>
                <a:latin typeface="微软雅黑" panose="020B0503020204020204" charset="-122"/>
                <a:ea typeface="微软雅黑" panose="020B0503020204020204" charset="-122"/>
              </a:rPr>
              <a:t>THANKS</a:t>
            </a:r>
            <a:r>
              <a:rPr kumimoji="1" lang="en-US" altLang="zh-CN" dirty="0"/>
              <a:t>.</a:t>
            </a:r>
            <a:endParaRPr kumimoji="1" lang="zh-CN" altLang="en-US"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02840" y="5867674"/>
            <a:ext cx="1703491" cy="5218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693401" y="368301"/>
            <a:ext cx="1053769" cy="387733"/>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388931" y="5837237"/>
            <a:ext cx="1333169" cy="49053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1087755" rtl="0" eaLnBrk="1" latinLnBrk="0" hangingPunct="1">
        <a:spcBef>
          <a:spcPct val="0"/>
        </a:spcBef>
        <a:buNone/>
        <a:defRPr sz="5185" kern="1200">
          <a:solidFill>
            <a:schemeClr val="tx1"/>
          </a:solidFill>
          <a:latin typeface="+mj-lt"/>
          <a:ea typeface="+mj-ea"/>
          <a:cs typeface="+mj-cs"/>
        </a:defRPr>
      </a:lvl1pPr>
    </p:titleStyle>
    <p:bodyStyle>
      <a:lvl1pPr marL="407670" indent="-407670" algn="l" defTabSz="1087755" rtl="0" eaLnBrk="1" latinLnBrk="0" hangingPunct="1">
        <a:spcBef>
          <a:spcPct val="20000"/>
        </a:spcBef>
        <a:buFont typeface="Arial" panose="020B0604020202020204" pitchFamily="34" charset="0"/>
        <a:buChar char="•"/>
        <a:defRPr sz="3810" kern="1200">
          <a:solidFill>
            <a:schemeClr val="tx1"/>
          </a:solidFill>
          <a:latin typeface="+mn-lt"/>
          <a:ea typeface="+mn-ea"/>
          <a:cs typeface="+mn-cs"/>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p:bodyStyle>
    <p:otherStyle>
      <a:defPPr>
        <a:defRPr lang="zh-CN"/>
      </a:defPPr>
      <a:lvl1pPr marL="0" algn="l" defTabSz="1087755" rtl="0" eaLnBrk="1" latinLnBrk="0" hangingPunct="1">
        <a:defRPr sz="2115" kern="1200">
          <a:solidFill>
            <a:schemeClr val="tx1"/>
          </a:solidFill>
          <a:latin typeface="+mn-lt"/>
          <a:ea typeface="+mn-ea"/>
          <a:cs typeface="+mn-cs"/>
        </a:defRPr>
      </a:lvl1pPr>
      <a:lvl2pPr marL="544195" algn="l" defTabSz="1087755" rtl="0" eaLnBrk="1" latinLnBrk="0" hangingPunct="1">
        <a:defRPr sz="2115" kern="1200">
          <a:solidFill>
            <a:schemeClr val="tx1"/>
          </a:solidFill>
          <a:latin typeface="+mn-lt"/>
          <a:ea typeface="+mn-ea"/>
          <a:cs typeface="+mn-cs"/>
        </a:defRPr>
      </a:lvl2pPr>
      <a:lvl3pPr marL="1088390" algn="l" defTabSz="1087755" rtl="0" eaLnBrk="1" latinLnBrk="0" hangingPunct="1">
        <a:defRPr sz="2115" kern="1200">
          <a:solidFill>
            <a:schemeClr val="tx1"/>
          </a:solidFill>
          <a:latin typeface="+mn-lt"/>
          <a:ea typeface="+mn-ea"/>
          <a:cs typeface="+mn-cs"/>
        </a:defRPr>
      </a:lvl3pPr>
      <a:lvl4pPr marL="1632585" algn="l" defTabSz="1087755" rtl="0" eaLnBrk="1" latinLnBrk="0" hangingPunct="1">
        <a:defRPr sz="2115" kern="1200">
          <a:solidFill>
            <a:schemeClr val="tx1"/>
          </a:solidFill>
          <a:latin typeface="+mn-lt"/>
          <a:ea typeface="+mn-ea"/>
          <a:cs typeface="+mn-cs"/>
        </a:defRPr>
      </a:lvl4pPr>
      <a:lvl5pPr marL="2176780" algn="l" defTabSz="1087755" rtl="0" eaLnBrk="1" latinLnBrk="0" hangingPunct="1">
        <a:defRPr sz="2115" kern="1200">
          <a:solidFill>
            <a:schemeClr val="tx1"/>
          </a:solidFill>
          <a:latin typeface="+mn-lt"/>
          <a:ea typeface="+mn-ea"/>
          <a:cs typeface="+mn-cs"/>
        </a:defRPr>
      </a:lvl5pPr>
      <a:lvl6pPr marL="2720975" algn="l" defTabSz="1087755" rtl="0" eaLnBrk="1" latinLnBrk="0" hangingPunct="1">
        <a:defRPr sz="2115" kern="1200">
          <a:solidFill>
            <a:schemeClr val="tx1"/>
          </a:solidFill>
          <a:latin typeface="+mn-lt"/>
          <a:ea typeface="+mn-ea"/>
          <a:cs typeface="+mn-cs"/>
        </a:defRPr>
      </a:lvl6pPr>
      <a:lvl7pPr marL="3265170" algn="l" defTabSz="1087755" rtl="0" eaLnBrk="1" latinLnBrk="0" hangingPunct="1">
        <a:defRPr sz="2115" kern="1200">
          <a:solidFill>
            <a:schemeClr val="tx1"/>
          </a:solidFill>
          <a:latin typeface="+mn-lt"/>
          <a:ea typeface="+mn-ea"/>
          <a:cs typeface="+mn-cs"/>
        </a:defRPr>
      </a:lvl7pPr>
      <a:lvl8pPr marL="3809365" algn="l" defTabSz="1087755" rtl="0" eaLnBrk="1" latinLnBrk="0" hangingPunct="1">
        <a:defRPr sz="2115" kern="1200">
          <a:solidFill>
            <a:schemeClr val="tx1"/>
          </a:solidFill>
          <a:latin typeface="+mn-lt"/>
          <a:ea typeface="+mn-ea"/>
          <a:cs typeface="+mn-cs"/>
        </a:defRPr>
      </a:lvl8pPr>
      <a:lvl9pPr marL="4352925" algn="l" defTabSz="1087755" rtl="0" eaLnBrk="1" latinLnBrk="0" hangingPunct="1">
        <a:defRPr sz="21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8.tiff"/><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021319" y="2199976"/>
            <a:ext cx="10362481" cy="761947"/>
          </a:xfrm>
        </p:spPr>
        <p:txBody>
          <a:bodyPr/>
          <a:lstStyle/>
          <a:p>
            <a:r>
              <a:rPr lang="en" altLang="zh-CN" dirty="0" err="1"/>
              <a:t>golang</a:t>
            </a:r>
            <a:r>
              <a:rPr lang="zh-CN" altLang="en-US" dirty="0"/>
              <a:t>使用及在</a:t>
            </a:r>
            <a:r>
              <a:rPr lang="en" altLang="zh-CN" dirty="0" err="1"/>
              <a:t>sre</a:t>
            </a:r>
            <a:r>
              <a:rPr lang="zh-CN" altLang="en-US" dirty="0"/>
              <a:t>中的落地实施</a:t>
            </a:r>
            <a:endParaRPr lang="zh-CN" altLang="en-US" b="0" dirty="0"/>
          </a:p>
        </p:txBody>
      </p:sp>
      <p:sp>
        <p:nvSpPr>
          <p:cNvPr id="3" name="文本框 2">
            <a:extLst>
              <a:ext uri="{FF2B5EF4-FFF2-40B4-BE49-F238E27FC236}">
                <a16:creationId xmlns:a16="http://schemas.microsoft.com/office/drawing/2014/main" id="{390DEB04-E306-C849-A654-A8AACBF04C82}"/>
              </a:ext>
            </a:extLst>
          </p:cNvPr>
          <p:cNvSpPr txBox="1"/>
          <p:nvPr/>
        </p:nvSpPr>
        <p:spPr>
          <a:xfrm>
            <a:off x="3881336" y="4620638"/>
            <a:ext cx="2383277" cy="743280"/>
          </a:xfrm>
          <a:prstGeom prst="rect">
            <a:avLst/>
          </a:prstGeom>
          <a:noFill/>
        </p:spPr>
        <p:txBody>
          <a:bodyPr wrap="square" rtlCol="0">
            <a:spAutoFit/>
          </a:bodyPr>
          <a:lstStyle/>
          <a:p>
            <a:r>
              <a:rPr lang="zh-CN" altLang="en-US" sz="4230" b="1" dirty="0">
                <a:solidFill>
                  <a:schemeClr val="bg1"/>
                </a:solidFill>
                <a:latin typeface="微软雅黑" panose="020B0503020204020204" charset="-122"/>
                <a:ea typeface="微软雅黑" panose="020B0503020204020204" charset="-122"/>
              </a:rPr>
              <a:t>花 啸</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3</a:t>
            </a:r>
            <a:r>
              <a:rPr lang="zh-CN" altLang="en-US" sz="2800" dirty="0"/>
              <a:t>、构建</a:t>
            </a:r>
            <a:r>
              <a:rPr lang="en-US" altLang="zh-CN" sz="2800" dirty="0"/>
              <a:t>&amp;</a:t>
            </a:r>
            <a:r>
              <a:rPr lang="zh-CN" altLang="en-US" sz="2800" dirty="0"/>
              <a:t>执行</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439214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949E27E3-BE4C-FC42-8224-D67CA93B2D76}"/>
              </a:ext>
            </a:extLst>
          </p:cNvPr>
          <p:cNvPicPr>
            <a:picLocks noChangeAspect="1"/>
          </p:cNvPicPr>
          <p:nvPr/>
        </p:nvPicPr>
        <p:blipFill>
          <a:blip r:embed="rId3"/>
          <a:stretch>
            <a:fillRect/>
          </a:stretch>
        </p:blipFill>
        <p:spPr>
          <a:xfrm>
            <a:off x="573932" y="2705206"/>
            <a:ext cx="8043994" cy="380364"/>
          </a:xfrm>
          <a:prstGeom prst="rect">
            <a:avLst/>
          </a:prstGeom>
        </p:spPr>
      </p:pic>
      <p:pic>
        <p:nvPicPr>
          <p:cNvPr id="4" name="图片 3">
            <a:extLst>
              <a:ext uri="{FF2B5EF4-FFF2-40B4-BE49-F238E27FC236}">
                <a16:creationId xmlns:a16="http://schemas.microsoft.com/office/drawing/2014/main" id="{57B35BAB-9CC0-B34A-94CE-B7BF697E0CD1}"/>
              </a:ext>
            </a:extLst>
          </p:cNvPr>
          <p:cNvPicPr>
            <a:picLocks noChangeAspect="1"/>
          </p:cNvPicPr>
          <p:nvPr/>
        </p:nvPicPr>
        <p:blipFill>
          <a:blip r:embed="rId4"/>
          <a:stretch>
            <a:fillRect/>
          </a:stretch>
        </p:blipFill>
        <p:spPr>
          <a:xfrm>
            <a:off x="573932" y="1958654"/>
            <a:ext cx="7188200" cy="520700"/>
          </a:xfrm>
          <a:prstGeom prst="rect">
            <a:avLst/>
          </a:prstGeom>
        </p:spPr>
      </p:pic>
      <p:pic>
        <p:nvPicPr>
          <p:cNvPr id="5" name="图片 4">
            <a:extLst>
              <a:ext uri="{FF2B5EF4-FFF2-40B4-BE49-F238E27FC236}">
                <a16:creationId xmlns:a16="http://schemas.microsoft.com/office/drawing/2014/main" id="{002E0376-652B-574E-A9AD-16462E6A1FBA}"/>
              </a:ext>
            </a:extLst>
          </p:cNvPr>
          <p:cNvPicPr>
            <a:picLocks noChangeAspect="1"/>
          </p:cNvPicPr>
          <p:nvPr/>
        </p:nvPicPr>
        <p:blipFill>
          <a:blip r:embed="rId5"/>
          <a:stretch>
            <a:fillRect/>
          </a:stretch>
        </p:blipFill>
        <p:spPr>
          <a:xfrm>
            <a:off x="573932" y="3804138"/>
            <a:ext cx="7391400" cy="228600"/>
          </a:xfrm>
          <a:prstGeom prst="rect">
            <a:avLst/>
          </a:prstGeom>
        </p:spPr>
      </p:pic>
      <p:pic>
        <p:nvPicPr>
          <p:cNvPr id="6" name="图片 5">
            <a:extLst>
              <a:ext uri="{FF2B5EF4-FFF2-40B4-BE49-F238E27FC236}">
                <a16:creationId xmlns:a16="http://schemas.microsoft.com/office/drawing/2014/main" id="{0EE406AF-7A3A-AC4F-9DC0-C89CA6C4D80B}"/>
              </a:ext>
            </a:extLst>
          </p:cNvPr>
          <p:cNvPicPr>
            <a:picLocks noChangeAspect="1"/>
          </p:cNvPicPr>
          <p:nvPr/>
        </p:nvPicPr>
        <p:blipFill>
          <a:blip r:embed="rId6"/>
          <a:stretch>
            <a:fillRect/>
          </a:stretch>
        </p:blipFill>
        <p:spPr>
          <a:xfrm>
            <a:off x="573932" y="4290278"/>
            <a:ext cx="5981700" cy="330200"/>
          </a:xfrm>
          <a:prstGeom prst="rect">
            <a:avLst/>
          </a:prstGeom>
        </p:spPr>
      </p:pic>
      <p:sp>
        <p:nvSpPr>
          <p:cNvPr id="8" name="文本框 7">
            <a:extLst>
              <a:ext uri="{FF2B5EF4-FFF2-40B4-BE49-F238E27FC236}">
                <a16:creationId xmlns:a16="http://schemas.microsoft.com/office/drawing/2014/main" id="{ED16CAFA-178B-724D-97C5-F638B9411643}"/>
              </a:ext>
            </a:extLst>
          </p:cNvPr>
          <p:cNvSpPr txBox="1"/>
          <p:nvPr/>
        </p:nvSpPr>
        <p:spPr>
          <a:xfrm>
            <a:off x="462172" y="3306036"/>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
        <p:nvSpPr>
          <p:cNvPr id="12" name="文本框 11">
            <a:extLst>
              <a:ext uri="{FF2B5EF4-FFF2-40B4-BE49-F238E27FC236}">
                <a16:creationId xmlns:a16="http://schemas.microsoft.com/office/drawing/2014/main" id="{73EB653F-3B04-574A-95F4-E5DA812B277A}"/>
              </a:ext>
            </a:extLst>
          </p:cNvPr>
          <p:cNvSpPr txBox="1"/>
          <p:nvPr/>
        </p:nvSpPr>
        <p:spPr>
          <a:xfrm>
            <a:off x="462172" y="1409662"/>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Tree>
    <p:extLst>
      <p:ext uri="{BB962C8B-B14F-4D97-AF65-F5344CB8AC3E}">
        <p14:creationId xmlns:p14="http://schemas.microsoft.com/office/powerpoint/2010/main" val="154031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4B1610FB-BE85-3449-89B5-A3C3DBAE55D2}"/>
              </a:ext>
            </a:extLst>
          </p:cNvPr>
          <p:cNvSpPr txBox="1"/>
          <p:nvPr/>
        </p:nvSpPr>
        <p:spPr>
          <a:xfrm>
            <a:off x="319337" y="1446835"/>
            <a:ext cx="8122736" cy="646331"/>
          </a:xfrm>
          <a:prstGeom prst="rect">
            <a:avLst/>
          </a:prstGeom>
          <a:noFill/>
        </p:spPr>
        <p:txBody>
          <a:bodyPr wrap="none" rtlCol="0">
            <a:spAutoFit/>
          </a:bodyPr>
          <a:lstStyle/>
          <a:p>
            <a:r>
              <a:rPr kumimoji="1" lang="en" altLang="zh-CN" b="1" dirty="0"/>
              <a:t>Go </a:t>
            </a:r>
            <a:r>
              <a:rPr kumimoji="1" lang="zh-CN" altLang="en-US" b="1" dirty="0"/>
              <a:t>标记</a:t>
            </a:r>
          </a:p>
          <a:p>
            <a:r>
              <a:rPr kumimoji="1" lang="en" altLang="zh-CN" dirty="0"/>
              <a:t>Go </a:t>
            </a:r>
            <a:r>
              <a:rPr kumimoji="1" lang="zh-CN" altLang="en-US" dirty="0"/>
              <a:t>程序可以由多个标记组成，可以是关键字，标识符，常量，字符串，符号。</a:t>
            </a:r>
          </a:p>
        </p:txBody>
      </p:sp>
      <p:sp>
        <p:nvSpPr>
          <p:cNvPr id="4" name="文本框 3">
            <a:extLst>
              <a:ext uri="{FF2B5EF4-FFF2-40B4-BE49-F238E27FC236}">
                <a16:creationId xmlns:a16="http://schemas.microsoft.com/office/drawing/2014/main" id="{F6D7E275-44C2-8749-B72E-74F09E0770D7}"/>
              </a:ext>
            </a:extLst>
          </p:cNvPr>
          <p:cNvSpPr txBox="1"/>
          <p:nvPr/>
        </p:nvSpPr>
        <p:spPr>
          <a:xfrm>
            <a:off x="319337" y="2301309"/>
            <a:ext cx="10971273" cy="1477328"/>
          </a:xfrm>
          <a:prstGeom prst="rect">
            <a:avLst/>
          </a:prstGeom>
          <a:noFill/>
        </p:spPr>
        <p:txBody>
          <a:bodyPr wrap="none" rtlCol="0">
            <a:spAutoFit/>
          </a:bodyPr>
          <a:lstStyle/>
          <a:p>
            <a:r>
              <a:rPr lang="zh-CN" altLang="en-US" b="1" dirty="0"/>
              <a:t>行分隔符</a:t>
            </a:r>
          </a:p>
          <a:p>
            <a:pPr latinLnBrk="1"/>
            <a:r>
              <a:rPr lang="zh-CN" altLang="en-US" dirty="0"/>
              <a:t>在 </a:t>
            </a:r>
            <a:r>
              <a:rPr lang="en" altLang="zh-CN" dirty="0"/>
              <a:t>Go </a:t>
            </a:r>
            <a:r>
              <a:rPr lang="zh-CN" altLang="en-US" dirty="0"/>
              <a:t>程序中，一行代表一个语句结束。每个语句不需要像 </a:t>
            </a:r>
            <a:r>
              <a:rPr lang="en" altLang="zh-CN" dirty="0"/>
              <a:t>C </a:t>
            </a:r>
            <a:r>
              <a:rPr lang="zh-CN" altLang="en-US" dirty="0"/>
              <a:t>家族中的其它语言一样以分号 </a:t>
            </a:r>
            <a:r>
              <a:rPr lang="en-US" altLang="zh-CN" dirty="0"/>
              <a:t>; </a:t>
            </a:r>
            <a:r>
              <a:rPr lang="zh-CN" altLang="en-US" dirty="0"/>
              <a:t>结尾，因为</a:t>
            </a:r>
            <a:endParaRPr lang="en-US" altLang="zh-CN" dirty="0"/>
          </a:p>
          <a:p>
            <a:pPr latinLnBrk="1"/>
            <a:r>
              <a:rPr lang="zh-CN" altLang="en-US" dirty="0"/>
              <a:t>这些工作都将由 </a:t>
            </a:r>
            <a:r>
              <a:rPr lang="en" altLang="zh-CN" dirty="0"/>
              <a:t>Go </a:t>
            </a:r>
            <a:r>
              <a:rPr lang="zh-CN" altLang="en-US" dirty="0"/>
              <a:t>编译器自动完成。</a:t>
            </a:r>
          </a:p>
          <a:p>
            <a:pPr latinLnBrk="1"/>
            <a:r>
              <a:rPr lang="zh-CN" altLang="en-US" dirty="0"/>
              <a:t>如果你打算将多个语句写在同一行，它们则必须使用 </a:t>
            </a:r>
            <a:r>
              <a:rPr lang="en-US" altLang="zh-CN" dirty="0"/>
              <a:t>; </a:t>
            </a:r>
            <a:r>
              <a:rPr lang="zh-CN" altLang="en-US" dirty="0"/>
              <a:t>人为区分，但在实际开发中我们并不鼓励这种做法。</a:t>
            </a:r>
          </a:p>
          <a:p>
            <a:endParaRPr kumimoji="1" lang="zh-CN" altLang="en-US" dirty="0"/>
          </a:p>
        </p:txBody>
      </p:sp>
      <p:sp>
        <p:nvSpPr>
          <p:cNvPr id="5" name="文本框 4">
            <a:extLst>
              <a:ext uri="{FF2B5EF4-FFF2-40B4-BE49-F238E27FC236}">
                <a16:creationId xmlns:a16="http://schemas.microsoft.com/office/drawing/2014/main" id="{0018DB84-CC90-5B4D-9BE7-B199994F15E1}"/>
              </a:ext>
            </a:extLst>
          </p:cNvPr>
          <p:cNvSpPr txBox="1"/>
          <p:nvPr/>
        </p:nvSpPr>
        <p:spPr>
          <a:xfrm>
            <a:off x="319337" y="3737427"/>
            <a:ext cx="10722807" cy="1200329"/>
          </a:xfrm>
          <a:prstGeom prst="rect">
            <a:avLst/>
          </a:prstGeom>
          <a:noFill/>
        </p:spPr>
        <p:txBody>
          <a:bodyPr wrap="none" rtlCol="0">
            <a:spAutoFit/>
          </a:bodyPr>
          <a:lstStyle/>
          <a:p>
            <a:r>
              <a:rPr lang="zh-CN" altLang="en-US" b="1" dirty="0"/>
              <a:t>标识符</a:t>
            </a:r>
          </a:p>
          <a:p>
            <a:pPr latinLnBrk="1"/>
            <a:r>
              <a:rPr lang="zh-CN" altLang="en-US" dirty="0"/>
              <a:t>标识符用来命名变量、类型等程序实体。一个标识符实际上就是一个或是多个字母</a:t>
            </a:r>
            <a:r>
              <a:rPr lang="en-US" altLang="zh-CN" dirty="0"/>
              <a:t>(</a:t>
            </a:r>
            <a:r>
              <a:rPr lang="en" altLang="zh-CN" dirty="0"/>
              <a:t>A~Z</a:t>
            </a:r>
            <a:r>
              <a:rPr lang="zh-CN" altLang="en-US" dirty="0"/>
              <a:t>和</a:t>
            </a:r>
            <a:r>
              <a:rPr lang="en" altLang="zh-CN" dirty="0" err="1"/>
              <a:t>a~z</a:t>
            </a:r>
            <a:r>
              <a:rPr lang="en" altLang="zh-CN" dirty="0"/>
              <a:t>)</a:t>
            </a:r>
            <a:r>
              <a:rPr lang="zh-CN" altLang="en-US" dirty="0"/>
              <a:t>数字</a:t>
            </a:r>
            <a:r>
              <a:rPr lang="en-US" altLang="zh-CN" dirty="0"/>
              <a:t>(0~9)</a:t>
            </a:r>
            <a:r>
              <a:rPr lang="zh-CN" altLang="en-US" dirty="0"/>
              <a:t>、</a:t>
            </a:r>
            <a:endParaRPr lang="en-US" altLang="zh-CN" dirty="0"/>
          </a:p>
          <a:p>
            <a:pPr latinLnBrk="1"/>
            <a:r>
              <a:rPr lang="zh-CN" altLang="en-US" dirty="0"/>
              <a:t>下划线</a:t>
            </a:r>
            <a:r>
              <a:rPr lang="en-US" altLang="zh-CN" dirty="0"/>
              <a:t>_</a:t>
            </a:r>
            <a:r>
              <a:rPr lang="zh-CN" altLang="en-US" dirty="0"/>
              <a:t>组成的序列，但是第一个字符必须是字母或下划线而不能是数字。</a:t>
            </a:r>
          </a:p>
          <a:p>
            <a:endParaRPr kumimoji="1" lang="zh-CN" altLang="en-US" dirty="0"/>
          </a:p>
        </p:txBody>
      </p:sp>
      <p:sp>
        <p:nvSpPr>
          <p:cNvPr id="6" name="文本框 5">
            <a:extLst>
              <a:ext uri="{FF2B5EF4-FFF2-40B4-BE49-F238E27FC236}">
                <a16:creationId xmlns:a16="http://schemas.microsoft.com/office/drawing/2014/main" id="{F4FEA125-FABD-1845-9CA0-EA969DEDDD99}"/>
              </a:ext>
            </a:extLst>
          </p:cNvPr>
          <p:cNvSpPr txBox="1"/>
          <p:nvPr/>
        </p:nvSpPr>
        <p:spPr>
          <a:xfrm>
            <a:off x="319337" y="4937756"/>
            <a:ext cx="3727302" cy="646331"/>
          </a:xfrm>
          <a:prstGeom prst="rect">
            <a:avLst/>
          </a:prstGeom>
          <a:noFill/>
        </p:spPr>
        <p:txBody>
          <a:bodyPr wrap="none" rtlCol="0">
            <a:spAutoFit/>
          </a:bodyPr>
          <a:lstStyle/>
          <a:p>
            <a:r>
              <a:rPr lang="zh-CN" altLang="en-US" b="1" dirty="0"/>
              <a:t>字符串连接</a:t>
            </a:r>
          </a:p>
          <a:p>
            <a:pPr latinLnBrk="1"/>
            <a:r>
              <a:rPr lang="en" altLang="zh-CN" dirty="0"/>
              <a:t>Go </a:t>
            </a:r>
            <a:r>
              <a:rPr lang="zh-CN" altLang="en-US" dirty="0"/>
              <a:t>语言的字符串可以通过 </a:t>
            </a:r>
            <a:r>
              <a:rPr lang="en-US" altLang="zh-CN" b="1" dirty="0"/>
              <a:t>+</a:t>
            </a:r>
            <a:r>
              <a:rPr lang="zh-CN" altLang="en-US" dirty="0"/>
              <a:t> 实现</a:t>
            </a:r>
            <a:r>
              <a:rPr kumimoji="1" lang="zh-CN" altLang="en-US" dirty="0"/>
              <a:t>。</a:t>
            </a:r>
            <a:endParaRPr lang="zh-CN" altLang="en-US" dirty="0"/>
          </a:p>
        </p:txBody>
      </p:sp>
    </p:spTree>
    <p:extLst>
      <p:ext uri="{BB962C8B-B14F-4D97-AF65-F5344CB8AC3E}">
        <p14:creationId xmlns:p14="http://schemas.microsoft.com/office/powerpoint/2010/main" val="2965222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7" name="图片 6">
            <a:extLst>
              <a:ext uri="{FF2B5EF4-FFF2-40B4-BE49-F238E27FC236}">
                <a16:creationId xmlns:a16="http://schemas.microsoft.com/office/drawing/2014/main" id="{A04BEDBF-721F-DF41-9EFD-C7B728E63F4E}"/>
              </a:ext>
            </a:extLst>
          </p:cNvPr>
          <p:cNvPicPr>
            <a:picLocks noChangeAspect="1"/>
          </p:cNvPicPr>
          <p:nvPr/>
        </p:nvPicPr>
        <p:blipFill>
          <a:blip r:embed="rId3"/>
          <a:stretch>
            <a:fillRect/>
          </a:stretch>
        </p:blipFill>
        <p:spPr>
          <a:xfrm>
            <a:off x="231494" y="1416080"/>
            <a:ext cx="11660694" cy="3850401"/>
          </a:xfrm>
          <a:prstGeom prst="rect">
            <a:avLst/>
          </a:prstGeom>
        </p:spPr>
      </p:pic>
    </p:spTree>
    <p:extLst>
      <p:ext uri="{BB962C8B-B14F-4D97-AF65-F5344CB8AC3E}">
        <p14:creationId xmlns:p14="http://schemas.microsoft.com/office/powerpoint/2010/main" val="159955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5</a:t>
            </a:r>
            <a:r>
              <a:rPr lang="zh-CN" altLang="en-US" sz="2800" dirty="0"/>
              <a:t>、数据类型</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5E4C0F3F-4D0D-A14D-B17A-6F4115CFF3D1}"/>
              </a:ext>
            </a:extLst>
          </p:cNvPr>
          <p:cNvPicPr>
            <a:picLocks noChangeAspect="1"/>
          </p:cNvPicPr>
          <p:nvPr/>
        </p:nvPicPr>
        <p:blipFill>
          <a:blip r:embed="rId3"/>
          <a:stretch>
            <a:fillRect/>
          </a:stretch>
        </p:blipFill>
        <p:spPr>
          <a:xfrm>
            <a:off x="477078" y="2207314"/>
            <a:ext cx="7695640" cy="4213363"/>
          </a:xfrm>
          <a:prstGeom prst="rect">
            <a:avLst/>
          </a:prstGeom>
        </p:spPr>
      </p:pic>
      <p:sp>
        <p:nvSpPr>
          <p:cNvPr id="4" name="文本框 3">
            <a:extLst>
              <a:ext uri="{FF2B5EF4-FFF2-40B4-BE49-F238E27FC236}">
                <a16:creationId xmlns:a16="http://schemas.microsoft.com/office/drawing/2014/main" id="{97CBB9D0-A701-8249-8EA1-7BCA8807DD78}"/>
              </a:ext>
            </a:extLst>
          </p:cNvPr>
          <p:cNvSpPr txBox="1"/>
          <p:nvPr/>
        </p:nvSpPr>
        <p:spPr>
          <a:xfrm>
            <a:off x="477078" y="983974"/>
            <a:ext cx="7802136" cy="1200329"/>
          </a:xfrm>
          <a:prstGeom prst="rect">
            <a:avLst/>
          </a:prstGeom>
          <a:noFill/>
        </p:spPr>
        <p:txBody>
          <a:bodyPr wrap="none" rtlCol="0">
            <a:spAutoFit/>
          </a:bodyPr>
          <a:lstStyle/>
          <a:p>
            <a:pPr latinLnBrk="1"/>
            <a:r>
              <a:rPr lang="zh-CN" altLang="en-US" dirty="0"/>
              <a:t>在 </a:t>
            </a:r>
            <a:r>
              <a:rPr lang="en" altLang="zh-CN" dirty="0"/>
              <a:t>Go </a:t>
            </a:r>
            <a:r>
              <a:rPr lang="zh-CN" altLang="en-US" dirty="0"/>
              <a:t>编程语言中，数据类型用于声明函数和变量。</a:t>
            </a:r>
          </a:p>
          <a:p>
            <a:pPr latinLnBrk="1"/>
            <a:r>
              <a:rPr lang="zh-CN" altLang="en-US" dirty="0"/>
              <a:t>数据类型的出现是为了把数据分成所需内存大小不同的数据，</a:t>
            </a:r>
            <a:endParaRPr lang="en-US" altLang="zh-CN" dirty="0"/>
          </a:p>
          <a:p>
            <a:pPr latinLnBrk="1"/>
            <a:r>
              <a:rPr lang="zh-CN" altLang="en-US" dirty="0"/>
              <a:t>编程的时候需要用大数据的时候才需要申请大内存，就可以充分利用内存。</a:t>
            </a:r>
          </a:p>
          <a:p>
            <a:endParaRPr kumimoji="1" lang="zh-CN" altLang="en-US" dirty="0"/>
          </a:p>
        </p:txBody>
      </p:sp>
    </p:spTree>
    <p:extLst>
      <p:ext uri="{BB962C8B-B14F-4D97-AF65-F5344CB8AC3E}">
        <p14:creationId xmlns:p14="http://schemas.microsoft.com/office/powerpoint/2010/main" val="2379999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6</a:t>
            </a:r>
            <a:r>
              <a:rPr lang="zh-CN" altLang="en-US" sz="2800" dirty="0"/>
              <a:t>、变量声明</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2389666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7</a:t>
            </a:r>
            <a:r>
              <a:rPr lang="zh-CN" altLang="en-US" sz="2800" dirty="0"/>
              <a:t>、常量</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704608" cy="4247317"/>
          </a:xfrm>
          <a:prstGeom prst="rect">
            <a:avLst/>
          </a:prstGeom>
          <a:noFill/>
        </p:spPr>
        <p:txBody>
          <a:bodyPr wrap="square" rtlCol="0">
            <a:spAutoFit/>
          </a:bodyPr>
          <a:lstStyle/>
          <a:p>
            <a:pPr latinLnBrk="1"/>
            <a:r>
              <a:rPr lang="zh-CN" altLang="en-US" dirty="0"/>
              <a:t>常量是一个简单值的标识符，在程序运行时，不会被修改的量。</a:t>
            </a:r>
          </a:p>
          <a:p>
            <a:pPr latinLnBrk="1"/>
            <a:r>
              <a:rPr lang="zh-CN" altLang="en-US" dirty="0"/>
              <a:t>常量中的数据类型只可以是布尔型、数字型（整数型、浮点型和复数）和字符串型。</a:t>
            </a:r>
          </a:p>
          <a:p>
            <a:r>
              <a:rPr lang="zh-CN" altLang="en-US" dirty="0"/>
              <a:t>常量的定义格式：</a:t>
            </a:r>
            <a:endParaRPr lang="en-US" altLang="zh-CN" dirty="0"/>
          </a:p>
          <a:p>
            <a:r>
              <a:rPr lang="en" altLang="zh-CN" dirty="0" err="1"/>
              <a:t>const</a:t>
            </a:r>
            <a:r>
              <a:rPr lang="en" altLang="zh-CN" dirty="0"/>
              <a:t> identifier [type] = value</a:t>
            </a:r>
          </a:p>
          <a:p>
            <a:endParaRPr kumimoji="1" lang="en-US" altLang="zh-CN" dirty="0"/>
          </a:p>
          <a:p>
            <a:pPr latinLnBrk="1"/>
            <a:r>
              <a:rPr lang="zh-CN" altLang="en-US" dirty="0"/>
              <a:t>可以省略类型说明符 </a:t>
            </a:r>
            <a:r>
              <a:rPr lang="en-US" altLang="zh-CN" dirty="0"/>
              <a:t>[</a:t>
            </a:r>
            <a:r>
              <a:rPr lang="en" altLang="zh-CN" dirty="0"/>
              <a:t>type]</a:t>
            </a:r>
            <a:r>
              <a:rPr lang="zh-CN" altLang="en" dirty="0"/>
              <a:t>，</a:t>
            </a:r>
            <a:r>
              <a:rPr lang="zh-CN" altLang="en-US" dirty="0"/>
              <a:t>因为编译器可以根据变量的值来推断其类型。</a:t>
            </a:r>
          </a:p>
          <a:p>
            <a:pPr latinLnBrk="1"/>
            <a:r>
              <a:rPr lang="zh-CN" altLang="en-US" dirty="0"/>
              <a:t>显式类型定义： </a:t>
            </a:r>
            <a:r>
              <a:rPr lang="en" altLang="zh-CN" dirty="0" err="1"/>
              <a:t>const</a:t>
            </a:r>
            <a:r>
              <a:rPr lang="en" altLang="zh-CN" dirty="0"/>
              <a:t> b string = "</a:t>
            </a:r>
            <a:r>
              <a:rPr lang="en" altLang="zh-CN" dirty="0" err="1"/>
              <a:t>abc</a:t>
            </a:r>
            <a:r>
              <a:rPr lang="en" altLang="zh-CN" dirty="0"/>
              <a:t>"</a:t>
            </a:r>
            <a:br>
              <a:rPr lang="en" altLang="zh-CN" dirty="0"/>
            </a:br>
            <a:endParaRPr lang="en" altLang="zh-CN" dirty="0"/>
          </a:p>
          <a:p>
            <a:pPr latinLnBrk="1"/>
            <a:r>
              <a:rPr lang="zh-CN" altLang="en-US" dirty="0"/>
              <a:t>隐式类型定义： </a:t>
            </a:r>
            <a:r>
              <a:rPr lang="en" altLang="zh-CN" dirty="0" err="1"/>
              <a:t>const</a:t>
            </a:r>
            <a:r>
              <a:rPr lang="en" altLang="zh-CN" dirty="0"/>
              <a:t> b = "</a:t>
            </a:r>
            <a:r>
              <a:rPr lang="en" altLang="zh-CN" dirty="0" err="1"/>
              <a:t>abc</a:t>
            </a:r>
            <a:r>
              <a:rPr lang="en" altLang="zh-CN" dirty="0"/>
              <a:t>"</a:t>
            </a:r>
          </a:p>
          <a:p>
            <a:endParaRPr kumimoji="1" lang="en-US" altLang="zh-CN" dirty="0"/>
          </a:p>
          <a:p>
            <a:r>
              <a:rPr lang="zh-CN" altLang="en-US" dirty="0"/>
              <a:t>多个相同类型的声明可以简写为：</a:t>
            </a:r>
            <a:endParaRPr lang="en-US" altLang="zh-CN" dirty="0"/>
          </a:p>
          <a:p>
            <a:r>
              <a:rPr lang="en" altLang="zh-CN" dirty="0" err="1"/>
              <a:t>const</a:t>
            </a:r>
            <a:r>
              <a:rPr lang="en" altLang="zh-CN" dirty="0"/>
              <a:t> c_name1, c_name2 = value1, value2</a:t>
            </a:r>
            <a:endParaRPr kumimoji="1" lang="zh-CN" altLang="en-US" dirty="0"/>
          </a:p>
        </p:txBody>
      </p:sp>
      <p:pic>
        <p:nvPicPr>
          <p:cNvPr id="2" name="图片 1">
            <a:extLst>
              <a:ext uri="{FF2B5EF4-FFF2-40B4-BE49-F238E27FC236}">
                <a16:creationId xmlns:a16="http://schemas.microsoft.com/office/drawing/2014/main" id="{2327C366-6B90-9241-9DDF-C395DCFAD351}"/>
              </a:ext>
            </a:extLst>
          </p:cNvPr>
          <p:cNvPicPr>
            <a:picLocks noChangeAspect="1"/>
          </p:cNvPicPr>
          <p:nvPr/>
        </p:nvPicPr>
        <p:blipFill>
          <a:blip r:embed="rId3"/>
          <a:stretch>
            <a:fillRect/>
          </a:stretch>
        </p:blipFill>
        <p:spPr>
          <a:xfrm>
            <a:off x="6638987" y="718312"/>
            <a:ext cx="3886535" cy="5566652"/>
          </a:xfrm>
          <a:prstGeom prst="rect">
            <a:avLst/>
          </a:prstGeom>
        </p:spPr>
      </p:pic>
    </p:spTree>
    <p:extLst>
      <p:ext uri="{BB962C8B-B14F-4D97-AF65-F5344CB8AC3E}">
        <p14:creationId xmlns:p14="http://schemas.microsoft.com/office/powerpoint/2010/main" val="560831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8</a:t>
            </a:r>
            <a:r>
              <a:rPr lang="zh-CN" altLang="en-US" sz="2800" dirty="0"/>
              <a:t>、运算符</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1627369"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算数运算符</a:t>
            </a:r>
            <a:endParaRPr lang="en-US" altLang="zh-CN" dirty="0"/>
          </a:p>
          <a:p>
            <a:pPr marL="285750" indent="-285750">
              <a:buFont typeface="Arial" panose="020B0604020202020204" pitchFamily="34" charset="0"/>
              <a:buChar char="•"/>
            </a:pPr>
            <a:r>
              <a:rPr lang="zh-CN" altLang="en-US" dirty="0"/>
              <a:t>关系运算符</a:t>
            </a:r>
            <a:endParaRPr lang="en-US" altLang="zh-CN" dirty="0"/>
          </a:p>
          <a:p>
            <a:pPr marL="285750" indent="-285750">
              <a:buFont typeface="Arial" panose="020B0604020202020204" pitchFamily="34" charset="0"/>
              <a:buChar char="•"/>
            </a:pPr>
            <a:r>
              <a:rPr lang="zh-CN" altLang="en-US" dirty="0"/>
              <a:t>逻辑运算符</a:t>
            </a:r>
            <a:endParaRPr kumimoji="1" lang="zh-CN" altLang="en-US" dirty="0"/>
          </a:p>
        </p:txBody>
      </p:sp>
      <p:pic>
        <p:nvPicPr>
          <p:cNvPr id="4" name="图片 3">
            <a:extLst>
              <a:ext uri="{FF2B5EF4-FFF2-40B4-BE49-F238E27FC236}">
                <a16:creationId xmlns:a16="http://schemas.microsoft.com/office/drawing/2014/main" id="{457D6CA5-4E75-4343-A4F7-32096D1FDBD7}"/>
              </a:ext>
            </a:extLst>
          </p:cNvPr>
          <p:cNvPicPr>
            <a:picLocks noChangeAspect="1"/>
          </p:cNvPicPr>
          <p:nvPr/>
        </p:nvPicPr>
        <p:blipFill>
          <a:blip r:embed="rId3"/>
          <a:stretch>
            <a:fillRect/>
          </a:stretch>
        </p:blipFill>
        <p:spPr>
          <a:xfrm>
            <a:off x="319336" y="2347566"/>
            <a:ext cx="4051217" cy="3804755"/>
          </a:xfrm>
          <a:prstGeom prst="rect">
            <a:avLst/>
          </a:prstGeom>
        </p:spPr>
      </p:pic>
      <p:pic>
        <p:nvPicPr>
          <p:cNvPr id="8" name="图片 7">
            <a:extLst>
              <a:ext uri="{FF2B5EF4-FFF2-40B4-BE49-F238E27FC236}">
                <a16:creationId xmlns:a16="http://schemas.microsoft.com/office/drawing/2014/main" id="{9329BA5F-2512-B24D-850A-50C0C8711B20}"/>
              </a:ext>
            </a:extLst>
          </p:cNvPr>
          <p:cNvPicPr>
            <a:picLocks noChangeAspect="1"/>
          </p:cNvPicPr>
          <p:nvPr/>
        </p:nvPicPr>
        <p:blipFill>
          <a:blip r:embed="rId4"/>
          <a:stretch>
            <a:fillRect/>
          </a:stretch>
        </p:blipFill>
        <p:spPr>
          <a:xfrm>
            <a:off x="3166642" y="767243"/>
            <a:ext cx="4322202" cy="3804755"/>
          </a:xfrm>
          <a:prstGeom prst="rect">
            <a:avLst/>
          </a:prstGeom>
        </p:spPr>
      </p:pic>
      <p:pic>
        <p:nvPicPr>
          <p:cNvPr id="9" name="图片 8">
            <a:extLst>
              <a:ext uri="{FF2B5EF4-FFF2-40B4-BE49-F238E27FC236}">
                <a16:creationId xmlns:a16="http://schemas.microsoft.com/office/drawing/2014/main" id="{4E16CD5A-53AE-E24D-AB45-7CF41F8902AE}"/>
              </a:ext>
            </a:extLst>
          </p:cNvPr>
          <p:cNvPicPr>
            <a:picLocks noChangeAspect="1"/>
          </p:cNvPicPr>
          <p:nvPr/>
        </p:nvPicPr>
        <p:blipFill>
          <a:blip r:embed="rId5"/>
          <a:stretch>
            <a:fillRect/>
          </a:stretch>
        </p:blipFill>
        <p:spPr>
          <a:xfrm>
            <a:off x="6219264" y="1465471"/>
            <a:ext cx="4793806" cy="4398618"/>
          </a:xfrm>
          <a:prstGeom prst="rect">
            <a:avLst/>
          </a:prstGeom>
        </p:spPr>
      </p:pic>
    </p:spTree>
    <p:extLst>
      <p:ext uri="{BB962C8B-B14F-4D97-AF65-F5344CB8AC3E}">
        <p14:creationId xmlns:p14="http://schemas.microsoft.com/office/powerpoint/2010/main" val="4181119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、函数</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7571303" cy="1200329"/>
          </a:xfrm>
          <a:prstGeom prst="rect">
            <a:avLst/>
          </a:prstGeom>
          <a:noFill/>
        </p:spPr>
        <p:txBody>
          <a:bodyPr wrap="none" rtlCol="0">
            <a:spAutoFit/>
          </a:bodyPr>
          <a:lstStyle/>
          <a:p>
            <a:pPr latinLnBrk="1"/>
            <a:r>
              <a:rPr lang="zh-CN" altLang="en-US" dirty="0"/>
              <a:t>函数是基本的代码块，用于执行一个任务。</a:t>
            </a:r>
          </a:p>
          <a:p>
            <a:pPr latinLnBrk="1"/>
            <a:r>
              <a:rPr lang="en" altLang="zh-CN" dirty="0"/>
              <a:t>Go </a:t>
            </a:r>
            <a:r>
              <a:rPr lang="zh-CN" altLang="en-US" dirty="0"/>
              <a:t>语言最少有个 </a:t>
            </a:r>
            <a:r>
              <a:rPr lang="en" altLang="zh-CN" dirty="0"/>
              <a:t>main() </a:t>
            </a:r>
            <a:r>
              <a:rPr lang="zh-CN" altLang="en-US" dirty="0"/>
              <a:t>函数。</a:t>
            </a:r>
          </a:p>
          <a:p>
            <a:pPr latinLnBrk="1"/>
            <a:r>
              <a:rPr lang="zh-CN" altLang="en-US" dirty="0"/>
              <a:t>你可以通过函数来划分不同功能，逻辑上每个函数执行的是指定的任务。</a:t>
            </a:r>
          </a:p>
          <a:p>
            <a:pPr latinLnBrk="1"/>
            <a:r>
              <a:rPr lang="zh-CN" altLang="en-US" dirty="0"/>
              <a:t>函数声明告诉了编译器函数的名称，返回类型，和参数。</a:t>
            </a:r>
          </a:p>
        </p:txBody>
      </p:sp>
      <p:pic>
        <p:nvPicPr>
          <p:cNvPr id="2" name="图片 1">
            <a:extLst>
              <a:ext uri="{FF2B5EF4-FFF2-40B4-BE49-F238E27FC236}">
                <a16:creationId xmlns:a16="http://schemas.microsoft.com/office/drawing/2014/main" id="{4B46415A-7F3C-0246-9B33-D02A4262D25B}"/>
              </a:ext>
            </a:extLst>
          </p:cNvPr>
          <p:cNvPicPr>
            <a:picLocks noChangeAspect="1"/>
          </p:cNvPicPr>
          <p:nvPr/>
        </p:nvPicPr>
        <p:blipFill>
          <a:blip r:embed="rId3"/>
          <a:stretch>
            <a:fillRect/>
          </a:stretch>
        </p:blipFill>
        <p:spPr>
          <a:xfrm>
            <a:off x="319337" y="2485553"/>
            <a:ext cx="4222846" cy="4276755"/>
          </a:xfrm>
          <a:prstGeom prst="rect">
            <a:avLst/>
          </a:prstGeom>
        </p:spPr>
      </p:pic>
      <p:pic>
        <p:nvPicPr>
          <p:cNvPr id="5" name="图片 4">
            <a:extLst>
              <a:ext uri="{FF2B5EF4-FFF2-40B4-BE49-F238E27FC236}">
                <a16:creationId xmlns:a16="http://schemas.microsoft.com/office/drawing/2014/main" id="{A4405585-C227-8D4C-9080-282B14E1FE45}"/>
              </a:ext>
            </a:extLst>
          </p:cNvPr>
          <p:cNvPicPr>
            <a:picLocks noChangeAspect="1"/>
          </p:cNvPicPr>
          <p:nvPr/>
        </p:nvPicPr>
        <p:blipFill>
          <a:blip r:embed="rId4"/>
          <a:stretch>
            <a:fillRect/>
          </a:stretch>
        </p:blipFill>
        <p:spPr>
          <a:xfrm>
            <a:off x="4708938" y="2474204"/>
            <a:ext cx="4047435" cy="2943589"/>
          </a:xfrm>
          <a:prstGeom prst="rect">
            <a:avLst/>
          </a:prstGeom>
        </p:spPr>
      </p:pic>
    </p:spTree>
    <p:extLst>
      <p:ext uri="{BB962C8B-B14F-4D97-AF65-F5344CB8AC3E}">
        <p14:creationId xmlns:p14="http://schemas.microsoft.com/office/powerpoint/2010/main" val="3286370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、数组</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862322"/>
          </a:xfrm>
          <a:prstGeom prst="rect">
            <a:avLst/>
          </a:prstGeom>
          <a:noFill/>
        </p:spPr>
        <p:txBody>
          <a:bodyPr wrap="square" rtlCol="0">
            <a:spAutoFit/>
          </a:bodyPr>
          <a:lstStyle/>
          <a:p>
            <a:pPr latinLnBrk="1"/>
            <a:r>
              <a:rPr lang="en" altLang="zh-CN" dirty="0"/>
              <a:t>Go </a:t>
            </a:r>
            <a:r>
              <a:rPr lang="zh-CN" altLang="en-US" dirty="0"/>
              <a:t>语言提供了数组类型的数据结构。</a:t>
            </a:r>
          </a:p>
          <a:p>
            <a:pPr latinLnBrk="1"/>
            <a:r>
              <a:rPr lang="zh-CN" altLang="en-US" dirty="0"/>
              <a:t>数组是具有相同唯一类型的一组已编号且长度固定的数据项序列，这种类型可以是任意的原始类型例如整形、字符串或者自定义类型。</a:t>
            </a:r>
          </a:p>
          <a:p>
            <a:pPr latinLnBrk="1"/>
            <a:r>
              <a:rPr lang="zh-CN" altLang="en-US" dirty="0"/>
              <a:t>相对于去声明 </a:t>
            </a:r>
            <a:r>
              <a:rPr lang="en" altLang="zh-CN" b="1" dirty="0"/>
              <a:t>number0, number1, ..., number99</a:t>
            </a:r>
            <a:r>
              <a:rPr lang="en" altLang="zh-CN" dirty="0"/>
              <a:t> </a:t>
            </a:r>
            <a:r>
              <a:rPr lang="zh-CN" altLang="en-US" dirty="0"/>
              <a:t>的变量，使用数组形式 </a:t>
            </a:r>
            <a:r>
              <a:rPr lang="en" altLang="zh-CN" b="1" dirty="0"/>
              <a:t>numbers[0], numbers[1] ..., numbers[99]</a:t>
            </a:r>
            <a:r>
              <a:rPr lang="en" altLang="zh-CN" dirty="0"/>
              <a:t> </a:t>
            </a:r>
            <a:r>
              <a:rPr lang="zh-CN" altLang="en-US" dirty="0"/>
              <a:t>更加方便且易于扩展。</a:t>
            </a:r>
          </a:p>
          <a:p>
            <a:pPr latinLnBrk="1"/>
            <a:r>
              <a:rPr lang="zh-CN" altLang="en-US" dirty="0"/>
              <a:t>数组元素可以通过索引（位置）来读取（或者修改），索引从 </a:t>
            </a:r>
            <a:r>
              <a:rPr lang="en-US" altLang="zh-CN" dirty="0"/>
              <a:t>0 </a:t>
            </a:r>
            <a:r>
              <a:rPr lang="zh-CN" altLang="en-US" dirty="0"/>
              <a:t>开始，第一个元素索引为 </a:t>
            </a:r>
            <a:r>
              <a:rPr lang="en-US" altLang="zh-CN" dirty="0"/>
              <a:t>0</a:t>
            </a:r>
            <a:r>
              <a:rPr lang="zh-CN" altLang="en-US" dirty="0"/>
              <a:t>，第二个索引为 </a:t>
            </a:r>
            <a:r>
              <a:rPr lang="en-US" altLang="zh-CN" dirty="0"/>
              <a:t>1</a:t>
            </a:r>
            <a:r>
              <a:rPr lang="zh-CN" altLang="en-US" dirty="0"/>
              <a:t>，以此类推。</a:t>
            </a:r>
          </a:p>
        </p:txBody>
      </p:sp>
      <p:pic>
        <p:nvPicPr>
          <p:cNvPr id="4" name="图片 3">
            <a:extLst>
              <a:ext uri="{FF2B5EF4-FFF2-40B4-BE49-F238E27FC236}">
                <a16:creationId xmlns:a16="http://schemas.microsoft.com/office/drawing/2014/main" id="{81E0D1E9-6CDD-F04F-A77F-92FAE26835FA}"/>
              </a:ext>
            </a:extLst>
          </p:cNvPr>
          <p:cNvPicPr>
            <a:picLocks noChangeAspect="1"/>
          </p:cNvPicPr>
          <p:nvPr/>
        </p:nvPicPr>
        <p:blipFill>
          <a:blip r:embed="rId3"/>
          <a:stretch>
            <a:fillRect/>
          </a:stretch>
        </p:blipFill>
        <p:spPr>
          <a:xfrm>
            <a:off x="5383186" y="1262526"/>
            <a:ext cx="6439728" cy="3884280"/>
          </a:xfrm>
          <a:prstGeom prst="rect">
            <a:avLst/>
          </a:prstGeom>
        </p:spPr>
      </p:pic>
    </p:spTree>
    <p:extLst>
      <p:ext uri="{BB962C8B-B14F-4D97-AF65-F5344CB8AC3E}">
        <p14:creationId xmlns:p14="http://schemas.microsoft.com/office/powerpoint/2010/main" val="1652309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10</a:t>
            </a:r>
            <a:r>
              <a:rPr lang="zh-CN" altLang="en-US" sz="2800" dirty="0"/>
              <a:t>、指针</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585323"/>
          </a:xfrm>
          <a:prstGeom prst="rect">
            <a:avLst/>
          </a:prstGeom>
          <a:noFill/>
        </p:spPr>
        <p:txBody>
          <a:bodyPr wrap="square" rtlCol="0">
            <a:spAutoFit/>
          </a:bodyPr>
          <a:lstStyle/>
          <a:p>
            <a:pPr latinLnBrk="1"/>
            <a:r>
              <a:rPr lang="zh-CN" altLang="en-US" dirty="0"/>
              <a:t>变量是一种使用方便的占位符，用于引用计算机内存地址。</a:t>
            </a:r>
            <a:endParaRPr lang="en-US" altLang="zh-CN" dirty="0"/>
          </a:p>
          <a:p>
            <a:pPr latinLnBrk="1"/>
            <a:endParaRPr lang="en-US" altLang="zh-CN" dirty="0"/>
          </a:p>
          <a:p>
            <a:pPr latinLnBrk="1"/>
            <a:r>
              <a:rPr lang="zh-CN" altLang="en-US" dirty="0"/>
              <a:t>一个指针变量指向了一个值的</a:t>
            </a:r>
            <a:r>
              <a:rPr lang="zh-CN" altLang="en-US" b="1" dirty="0">
                <a:solidFill>
                  <a:srgbClr val="FF0000"/>
                </a:solidFill>
              </a:rPr>
              <a:t>内存地址</a:t>
            </a:r>
            <a:r>
              <a:rPr lang="zh-CN" altLang="en-US" dirty="0"/>
              <a:t>。</a:t>
            </a:r>
          </a:p>
          <a:p>
            <a:pPr latinLnBrk="1"/>
            <a:endParaRPr lang="zh-CN" altLang="en-US" dirty="0"/>
          </a:p>
          <a:p>
            <a:pPr latinLnBrk="1"/>
            <a:r>
              <a:rPr lang="en" altLang="zh-CN" dirty="0"/>
              <a:t>Go </a:t>
            </a:r>
            <a:r>
              <a:rPr lang="zh-CN" altLang="en-US" dirty="0"/>
              <a:t>语言的取地址符是 </a:t>
            </a:r>
            <a:r>
              <a:rPr lang="en-US" altLang="zh-CN" dirty="0"/>
              <a:t>&amp;</a:t>
            </a:r>
            <a:r>
              <a:rPr lang="zh-CN" altLang="en-US" dirty="0"/>
              <a:t>，放到一个变量前使用就会返回相应变量的内存地址。</a:t>
            </a:r>
            <a:endParaRPr lang="en-US" altLang="zh-CN" dirty="0"/>
          </a:p>
          <a:p>
            <a:pPr latinLnBrk="1"/>
            <a:endParaRPr lang="en-US" altLang="zh-CN" dirty="0"/>
          </a:p>
          <a:p>
            <a:pPr latinLnBrk="1"/>
            <a:r>
              <a:rPr lang="zh-CN" altLang="en-US" dirty="0"/>
              <a:t>* 号用于指定变量是作为一个指针。</a:t>
            </a:r>
          </a:p>
        </p:txBody>
      </p:sp>
      <p:pic>
        <p:nvPicPr>
          <p:cNvPr id="2" name="图片 1">
            <a:extLst>
              <a:ext uri="{FF2B5EF4-FFF2-40B4-BE49-F238E27FC236}">
                <a16:creationId xmlns:a16="http://schemas.microsoft.com/office/drawing/2014/main" id="{B4A5DA92-3562-F04F-8ADF-E1E7CA333CAA}"/>
              </a:ext>
            </a:extLst>
          </p:cNvPr>
          <p:cNvPicPr>
            <a:picLocks noChangeAspect="1"/>
          </p:cNvPicPr>
          <p:nvPr/>
        </p:nvPicPr>
        <p:blipFill>
          <a:blip r:embed="rId3"/>
          <a:stretch>
            <a:fillRect/>
          </a:stretch>
        </p:blipFill>
        <p:spPr>
          <a:xfrm>
            <a:off x="5233781" y="1273875"/>
            <a:ext cx="6424820" cy="4153419"/>
          </a:xfrm>
          <a:prstGeom prst="rect">
            <a:avLst/>
          </a:prstGeom>
        </p:spPr>
      </p:pic>
    </p:spTree>
    <p:extLst>
      <p:ext uri="{BB962C8B-B14F-4D97-AF65-F5344CB8AC3E}">
        <p14:creationId xmlns:p14="http://schemas.microsoft.com/office/powerpoint/2010/main" val="926948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zh-CN" altLang="en-US" dirty="0"/>
              <a:t>目录</a:t>
            </a:r>
          </a:p>
        </p:txBody>
      </p:sp>
      <p:sp>
        <p:nvSpPr>
          <p:cNvPr id="3" name="文本占位符 2"/>
          <p:cNvSpPr>
            <a:spLocks noGrp="1"/>
          </p:cNvSpPr>
          <p:nvPr>
            <p:ph type="body" sz="quarter" idx="11"/>
          </p:nvPr>
        </p:nvSpPr>
        <p:spPr>
          <a:xfrm>
            <a:off x="2436131" y="2218783"/>
            <a:ext cx="582721" cy="456661"/>
          </a:xfrm>
        </p:spPr>
        <p:txBody>
          <a:bodyPr/>
          <a:lstStyle/>
          <a:p>
            <a:r>
              <a:rPr kumimoji="1" lang="en-US" altLang="zh-CN" sz="2400" dirty="0">
                <a:solidFill>
                  <a:schemeClr val="tx1"/>
                </a:solidFill>
                <a:latin typeface="微软雅黑" panose="020B0503020204020204" charset="-122"/>
                <a:ea typeface="微软雅黑" panose="020B0503020204020204" charset="-122"/>
              </a:rPr>
              <a:t>1</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4" name="文本占位符 3"/>
          <p:cNvSpPr>
            <a:spLocks noGrp="1"/>
          </p:cNvSpPr>
          <p:nvPr>
            <p:ph type="body" sz="quarter" idx="12"/>
          </p:nvPr>
        </p:nvSpPr>
        <p:spPr>
          <a:xfrm>
            <a:off x="3019558" y="2219075"/>
            <a:ext cx="7309783" cy="456591"/>
          </a:xfrm>
        </p:spPr>
        <p:txBody>
          <a:bodyPr/>
          <a:lstStyle/>
          <a:p>
            <a:pPr defTabSz="1028065"/>
            <a:r>
              <a:rPr lang="zh-CN" altLang="en-US" sz="2400" dirty="0">
                <a:solidFill>
                  <a:schemeClr val="tx1"/>
                </a:solidFill>
              </a:rPr>
              <a:t>简介</a:t>
            </a:r>
          </a:p>
        </p:txBody>
      </p:sp>
      <p:sp>
        <p:nvSpPr>
          <p:cNvPr id="16" name="文本占位符 3"/>
          <p:cNvSpPr txBox="1"/>
          <p:nvPr/>
        </p:nvSpPr>
        <p:spPr>
          <a:xfrm>
            <a:off x="3018850" y="2728804"/>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 altLang="zh-CN" sz="2400" dirty="0">
                <a:solidFill>
                  <a:schemeClr val="tx1"/>
                </a:solidFill>
              </a:rPr>
              <a:t>go</a:t>
            </a:r>
            <a:r>
              <a:rPr lang="zh-CN" altLang="en-US" sz="2400" dirty="0">
                <a:solidFill>
                  <a:schemeClr val="tx1"/>
                </a:solidFill>
              </a:rPr>
              <a:t>语言配置及使用</a:t>
            </a:r>
          </a:p>
        </p:txBody>
      </p:sp>
      <p:sp>
        <p:nvSpPr>
          <p:cNvPr id="17" name="文本占位符 4"/>
          <p:cNvSpPr txBox="1"/>
          <p:nvPr/>
        </p:nvSpPr>
        <p:spPr>
          <a:xfrm>
            <a:off x="2436128" y="2753625"/>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2</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4" name="文本占位符 4"/>
          <p:cNvSpPr txBox="1"/>
          <p:nvPr/>
        </p:nvSpPr>
        <p:spPr>
          <a:xfrm>
            <a:off x="2428373" y="3261829"/>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en-US" sz="2400" dirty="0">
                <a:solidFill>
                  <a:schemeClr val="tx1"/>
                </a:solidFill>
                <a:latin typeface="微软雅黑" panose="020B0503020204020204" charset="-122"/>
                <a:ea typeface="微软雅黑" panose="020B0503020204020204" charset="-122"/>
              </a:rPr>
              <a:t>3</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5" name="文本占位符 3"/>
          <p:cNvSpPr txBox="1"/>
          <p:nvPr/>
        </p:nvSpPr>
        <p:spPr>
          <a:xfrm>
            <a:off x="3011094" y="3231519"/>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CN" sz="2400" dirty="0">
                <a:solidFill>
                  <a:schemeClr val="tx1"/>
                </a:solidFill>
              </a:rPr>
              <a:t>go</a:t>
            </a:r>
            <a:r>
              <a:rPr lang="zh-CN" altLang="en-US" sz="2400" dirty="0">
                <a:solidFill>
                  <a:schemeClr val="tx1"/>
                </a:solidFill>
              </a:rPr>
              <a:t>语言在</a:t>
            </a:r>
            <a:r>
              <a:rPr lang="en-US" altLang="zh-CN" sz="2400" dirty="0">
                <a:solidFill>
                  <a:schemeClr val="tx1"/>
                </a:solidFill>
              </a:rPr>
              <a:t>CI/CD</a:t>
            </a:r>
            <a:r>
              <a:rPr lang="zh-CN" altLang="en-US" sz="2400" dirty="0">
                <a:solidFill>
                  <a:schemeClr val="tx1"/>
                </a:solidFill>
              </a:rPr>
              <a:t>中的作用</a:t>
            </a:r>
          </a:p>
          <a:p>
            <a:br>
              <a:rPr lang="zh-CN" altLang="en-US" sz="2400" dirty="0">
                <a:solidFill>
                  <a:schemeClr val="tx1"/>
                </a:solidFill>
              </a:rPr>
            </a:br>
            <a:endParaRPr lang="zh-CN" altLang="en-US" sz="2400" dirty="0">
              <a:solidFill>
                <a:schemeClr val="tx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11</a:t>
            </a:r>
            <a:r>
              <a:rPr lang="zh-CN" altLang="en-US" sz="2800" dirty="0"/>
              <a:t>、结构体</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646331"/>
          </a:xfrm>
          <a:prstGeom prst="rect">
            <a:avLst/>
          </a:prstGeom>
          <a:noFill/>
        </p:spPr>
        <p:txBody>
          <a:bodyPr wrap="square" rtlCol="0">
            <a:spAutoFit/>
          </a:bodyPr>
          <a:lstStyle/>
          <a:p>
            <a:pPr latinLnBrk="1"/>
            <a:r>
              <a:rPr lang="zh-CN" altLang="en-US" dirty="0"/>
              <a:t>结构体是由一系列具有相同类型或不同类型的数据构成的数据集合。</a:t>
            </a:r>
          </a:p>
        </p:txBody>
      </p:sp>
      <p:pic>
        <p:nvPicPr>
          <p:cNvPr id="5" name="图片 4">
            <a:extLst>
              <a:ext uri="{FF2B5EF4-FFF2-40B4-BE49-F238E27FC236}">
                <a16:creationId xmlns:a16="http://schemas.microsoft.com/office/drawing/2014/main" id="{76F61333-2CEC-0A4A-8140-7527AE31176C}"/>
              </a:ext>
            </a:extLst>
          </p:cNvPr>
          <p:cNvPicPr>
            <a:picLocks noChangeAspect="1"/>
          </p:cNvPicPr>
          <p:nvPr/>
        </p:nvPicPr>
        <p:blipFill>
          <a:blip r:embed="rId3"/>
          <a:stretch>
            <a:fillRect/>
          </a:stretch>
        </p:blipFill>
        <p:spPr>
          <a:xfrm>
            <a:off x="573932" y="1931555"/>
            <a:ext cx="6420695" cy="4670879"/>
          </a:xfrm>
          <a:prstGeom prst="rect">
            <a:avLst/>
          </a:prstGeom>
        </p:spPr>
      </p:pic>
      <p:pic>
        <p:nvPicPr>
          <p:cNvPr id="7" name="图片 6">
            <a:extLst>
              <a:ext uri="{FF2B5EF4-FFF2-40B4-BE49-F238E27FC236}">
                <a16:creationId xmlns:a16="http://schemas.microsoft.com/office/drawing/2014/main" id="{D3416394-DF79-7842-8BBD-FF18EF2C02C1}"/>
              </a:ext>
            </a:extLst>
          </p:cNvPr>
          <p:cNvPicPr>
            <a:picLocks noChangeAspect="1"/>
          </p:cNvPicPr>
          <p:nvPr/>
        </p:nvPicPr>
        <p:blipFill>
          <a:blip r:embed="rId4"/>
          <a:stretch>
            <a:fillRect/>
          </a:stretch>
        </p:blipFill>
        <p:spPr>
          <a:xfrm>
            <a:off x="5189019" y="602833"/>
            <a:ext cx="5207557" cy="5797609"/>
          </a:xfrm>
          <a:prstGeom prst="rect">
            <a:avLst/>
          </a:prstGeom>
        </p:spPr>
      </p:pic>
      <p:pic>
        <p:nvPicPr>
          <p:cNvPr id="8" name="图片 7">
            <a:extLst>
              <a:ext uri="{FF2B5EF4-FFF2-40B4-BE49-F238E27FC236}">
                <a16:creationId xmlns:a16="http://schemas.microsoft.com/office/drawing/2014/main" id="{529DC803-528D-954D-9326-5EDF223A98C0}"/>
              </a:ext>
            </a:extLst>
          </p:cNvPr>
          <p:cNvPicPr>
            <a:picLocks noChangeAspect="1"/>
          </p:cNvPicPr>
          <p:nvPr/>
        </p:nvPicPr>
        <p:blipFill>
          <a:blip r:embed="rId5"/>
          <a:stretch>
            <a:fillRect/>
          </a:stretch>
        </p:blipFill>
        <p:spPr>
          <a:xfrm>
            <a:off x="6581900" y="2201960"/>
            <a:ext cx="5470251" cy="2943059"/>
          </a:xfrm>
          <a:prstGeom prst="rect">
            <a:avLst/>
          </a:prstGeom>
        </p:spPr>
      </p:pic>
    </p:spTree>
    <p:extLst>
      <p:ext uri="{BB962C8B-B14F-4D97-AF65-F5344CB8AC3E}">
        <p14:creationId xmlns:p14="http://schemas.microsoft.com/office/powerpoint/2010/main" val="1755779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12</a:t>
            </a:r>
            <a:r>
              <a:rPr lang="zh-CN" altLang="en-US" sz="2800" dirty="0"/>
              <a:t>、切片</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6092348" cy="5632311"/>
          </a:xfrm>
          <a:prstGeom prst="rect">
            <a:avLst/>
          </a:prstGeom>
          <a:noFill/>
        </p:spPr>
        <p:txBody>
          <a:bodyPr wrap="square" rtlCol="0">
            <a:spAutoFit/>
          </a:bodyPr>
          <a:lstStyle/>
          <a:p>
            <a:pPr latinLnBrk="1"/>
            <a:r>
              <a:rPr lang="zh-CN" altLang="en-US" dirty="0"/>
              <a:t>数组虽然有适用它们的地方，但是数组不够灵活，因此在</a:t>
            </a:r>
            <a:r>
              <a:rPr lang="en" altLang="zh-CN" dirty="0"/>
              <a:t>Go</a:t>
            </a:r>
            <a:r>
              <a:rPr lang="zh-CN" altLang="en-US" dirty="0"/>
              <a:t>代码中数组使用的并不多。         </a:t>
            </a:r>
            <a:endParaRPr lang="en-US" altLang="zh-CN" dirty="0"/>
          </a:p>
          <a:p>
            <a:pPr latinLnBrk="1"/>
            <a:endParaRPr lang="en-US" altLang="zh-CN" dirty="0"/>
          </a:p>
          <a:p>
            <a:pPr latinLnBrk="1"/>
            <a:r>
              <a:rPr lang="zh-CN" altLang="en-US" dirty="0"/>
              <a:t>但是，切片则使用得相当广泛。切片基于数组构建，但是提供更强的功能和便利。</a:t>
            </a:r>
            <a:endParaRPr lang="en-US" altLang="zh-CN" dirty="0"/>
          </a:p>
          <a:p>
            <a:pPr latinLnBrk="1"/>
            <a:endParaRPr lang="en-US" altLang="zh-CN" dirty="0"/>
          </a:p>
          <a:p>
            <a:r>
              <a:rPr lang="zh-CN" altLang="en-US" dirty="0"/>
              <a:t>切片类型的写法是 </a:t>
            </a:r>
            <a:r>
              <a:rPr lang="en-US" altLang="zh-CN" dirty="0"/>
              <a:t>[]</a:t>
            </a:r>
            <a:r>
              <a:rPr lang="en" altLang="zh-CN" dirty="0"/>
              <a:t>T </a:t>
            </a:r>
            <a:r>
              <a:rPr lang="zh-CN" altLang="en" dirty="0"/>
              <a:t>， </a:t>
            </a:r>
            <a:r>
              <a:rPr lang="en" altLang="zh-CN" dirty="0"/>
              <a:t>T </a:t>
            </a:r>
            <a:r>
              <a:rPr lang="zh-CN" altLang="en-US" dirty="0"/>
              <a:t>是切片元素的类型。和数组不同的是，切片类型并没有给定固定的长度。</a:t>
            </a:r>
            <a:endParaRPr lang="en-US" altLang="zh-CN" dirty="0"/>
          </a:p>
          <a:p>
            <a:endParaRPr lang="zh-CN" altLang="en-US" dirty="0"/>
          </a:p>
          <a:p>
            <a:r>
              <a:rPr lang="zh-CN" altLang="en-US" dirty="0"/>
              <a:t>切片的字面值和数组字面值很像，不过切片没有指定元素个数：</a:t>
            </a:r>
          </a:p>
          <a:p>
            <a:r>
              <a:rPr lang="en" altLang="zh-CN" dirty="0"/>
              <a:t>letters := []string{"a", "b", "c", "d"}</a:t>
            </a:r>
          </a:p>
          <a:p>
            <a:endParaRPr lang="en" altLang="zh-CN" dirty="0"/>
          </a:p>
          <a:p>
            <a:r>
              <a:rPr lang="zh-CN" altLang="en-US" dirty="0"/>
              <a:t>切片可以使用内置函数 </a:t>
            </a:r>
            <a:r>
              <a:rPr lang="en" altLang="zh-CN" dirty="0"/>
              <a:t>make </a:t>
            </a:r>
            <a:r>
              <a:rPr lang="zh-CN" altLang="en-US" dirty="0"/>
              <a:t>创建，函数签名为：</a:t>
            </a:r>
          </a:p>
          <a:p>
            <a:r>
              <a:rPr lang="en" altLang="zh-CN" dirty="0" err="1"/>
              <a:t>func</a:t>
            </a:r>
            <a:r>
              <a:rPr lang="en" altLang="zh-CN" dirty="0"/>
              <a:t> make([]T, </a:t>
            </a:r>
            <a:r>
              <a:rPr lang="en" altLang="zh-CN" dirty="0" err="1"/>
              <a:t>len</a:t>
            </a:r>
            <a:r>
              <a:rPr lang="en" altLang="zh-CN" dirty="0"/>
              <a:t>, cap) []T</a:t>
            </a:r>
          </a:p>
          <a:p>
            <a:endParaRPr lang="en-US" altLang="zh-CN" dirty="0"/>
          </a:p>
          <a:p>
            <a:r>
              <a:rPr lang="zh-CN" altLang="en-US" dirty="0"/>
              <a:t>下面是简洁的写法：</a:t>
            </a:r>
          </a:p>
          <a:p>
            <a:r>
              <a:rPr lang="en" altLang="zh-CN" dirty="0"/>
              <a:t>s := make([]byte, 5)</a:t>
            </a:r>
          </a:p>
          <a:p>
            <a:pPr latinLnBrk="1"/>
            <a:endParaRPr lang="zh-CN" altLang="en-US" dirty="0"/>
          </a:p>
          <a:p>
            <a:pPr latinLnBrk="1"/>
            <a:endParaRPr lang="zh-CN" altLang="en-US" dirty="0"/>
          </a:p>
        </p:txBody>
      </p:sp>
      <p:pic>
        <p:nvPicPr>
          <p:cNvPr id="2" name="图片 1">
            <a:extLst>
              <a:ext uri="{FF2B5EF4-FFF2-40B4-BE49-F238E27FC236}">
                <a16:creationId xmlns:a16="http://schemas.microsoft.com/office/drawing/2014/main" id="{F2859A81-5E0D-E34F-BB05-5DC8F77D2FCD}"/>
              </a:ext>
            </a:extLst>
          </p:cNvPr>
          <p:cNvPicPr>
            <a:picLocks noChangeAspect="1"/>
          </p:cNvPicPr>
          <p:nvPr/>
        </p:nvPicPr>
        <p:blipFill>
          <a:blip r:embed="rId3"/>
          <a:stretch>
            <a:fillRect/>
          </a:stretch>
        </p:blipFill>
        <p:spPr>
          <a:xfrm>
            <a:off x="6666280" y="749134"/>
            <a:ext cx="4585295" cy="5825837"/>
          </a:xfrm>
          <a:prstGeom prst="rect">
            <a:avLst/>
          </a:prstGeom>
        </p:spPr>
      </p:pic>
    </p:spTree>
    <p:extLst>
      <p:ext uri="{BB962C8B-B14F-4D97-AF65-F5344CB8AC3E}">
        <p14:creationId xmlns:p14="http://schemas.microsoft.com/office/powerpoint/2010/main" val="2051876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13</a:t>
            </a:r>
            <a:r>
              <a:rPr lang="zh-CN" altLang="en-US" sz="2800" dirty="0"/>
              <a:t>、范围</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754326"/>
          </a:xfrm>
          <a:prstGeom prst="rect">
            <a:avLst/>
          </a:prstGeom>
          <a:noFill/>
        </p:spPr>
        <p:txBody>
          <a:bodyPr wrap="square" rtlCol="0">
            <a:spAutoFit/>
          </a:bodyPr>
          <a:lstStyle/>
          <a:p>
            <a:pPr latinLnBrk="1"/>
            <a:r>
              <a:rPr lang="en" altLang="zh-CN" dirty="0"/>
              <a:t>Go </a:t>
            </a:r>
            <a:r>
              <a:rPr lang="zh-CN" altLang="en-US" dirty="0"/>
              <a:t>语言中 </a:t>
            </a:r>
            <a:r>
              <a:rPr lang="en" altLang="zh-CN" dirty="0"/>
              <a:t>range </a:t>
            </a:r>
            <a:r>
              <a:rPr lang="zh-CN" altLang="en-US" dirty="0"/>
              <a:t>关键字用于 </a:t>
            </a:r>
            <a:r>
              <a:rPr lang="en" altLang="zh-CN" dirty="0"/>
              <a:t>for </a:t>
            </a:r>
            <a:r>
              <a:rPr lang="zh-CN" altLang="en-US" dirty="0"/>
              <a:t>循环中迭代数组</a:t>
            </a:r>
            <a:r>
              <a:rPr lang="en-US" altLang="zh-CN" dirty="0"/>
              <a:t>(</a:t>
            </a:r>
            <a:r>
              <a:rPr lang="en" altLang="zh-CN" dirty="0"/>
              <a:t>array)</a:t>
            </a:r>
            <a:r>
              <a:rPr lang="zh-CN" altLang="en" dirty="0"/>
              <a:t>、</a:t>
            </a:r>
            <a:r>
              <a:rPr lang="zh-CN" altLang="en-US" dirty="0"/>
              <a:t>切片</a:t>
            </a:r>
            <a:r>
              <a:rPr lang="en-US" altLang="zh-CN" dirty="0"/>
              <a:t>(</a:t>
            </a:r>
            <a:r>
              <a:rPr lang="en" altLang="zh-CN" dirty="0"/>
              <a:t>slice)</a:t>
            </a:r>
            <a:r>
              <a:rPr lang="zh-CN" altLang="en" dirty="0"/>
              <a:t>、</a:t>
            </a:r>
            <a:r>
              <a:rPr lang="zh-CN" altLang="en-US" dirty="0"/>
              <a:t>通道</a:t>
            </a:r>
            <a:r>
              <a:rPr lang="en-US" altLang="zh-CN" dirty="0"/>
              <a:t>(</a:t>
            </a:r>
            <a:r>
              <a:rPr lang="en" altLang="zh-CN" dirty="0"/>
              <a:t>channel)</a:t>
            </a:r>
            <a:r>
              <a:rPr lang="zh-CN" altLang="en-US" dirty="0"/>
              <a:t>或集合</a:t>
            </a:r>
            <a:r>
              <a:rPr lang="en-US" altLang="zh-CN" dirty="0"/>
              <a:t>(</a:t>
            </a:r>
            <a:r>
              <a:rPr lang="en" altLang="zh-CN" dirty="0"/>
              <a:t>map)</a:t>
            </a:r>
            <a:r>
              <a:rPr lang="zh-CN" altLang="en-US" dirty="0"/>
              <a:t>的元素。在数组和切片中它返回元素的索引和索引对应的值，在集合中返回 </a:t>
            </a:r>
            <a:r>
              <a:rPr lang="en" altLang="zh-CN" dirty="0"/>
              <a:t>key-value </a:t>
            </a:r>
            <a:r>
              <a:rPr lang="zh-CN" altLang="en-US" dirty="0"/>
              <a:t>对。</a:t>
            </a:r>
          </a:p>
          <a:p>
            <a:pPr latinLnBrk="1"/>
            <a:endParaRPr lang="zh-CN" altLang="en-US" dirty="0"/>
          </a:p>
        </p:txBody>
      </p:sp>
      <p:pic>
        <p:nvPicPr>
          <p:cNvPr id="4" name="图片 3">
            <a:extLst>
              <a:ext uri="{FF2B5EF4-FFF2-40B4-BE49-F238E27FC236}">
                <a16:creationId xmlns:a16="http://schemas.microsoft.com/office/drawing/2014/main" id="{9633FEBA-ECA7-E14D-BC3F-D5FBE1AF6E02}"/>
              </a:ext>
            </a:extLst>
          </p:cNvPr>
          <p:cNvPicPr>
            <a:picLocks noChangeAspect="1"/>
          </p:cNvPicPr>
          <p:nvPr/>
        </p:nvPicPr>
        <p:blipFill>
          <a:blip r:embed="rId3"/>
          <a:stretch>
            <a:fillRect/>
          </a:stretch>
        </p:blipFill>
        <p:spPr>
          <a:xfrm>
            <a:off x="5218886" y="1273873"/>
            <a:ext cx="6191428" cy="4706257"/>
          </a:xfrm>
          <a:prstGeom prst="rect">
            <a:avLst/>
          </a:prstGeom>
        </p:spPr>
      </p:pic>
    </p:spTree>
    <p:extLst>
      <p:ext uri="{BB962C8B-B14F-4D97-AF65-F5344CB8AC3E}">
        <p14:creationId xmlns:p14="http://schemas.microsoft.com/office/powerpoint/2010/main" val="3756600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14</a:t>
            </a:r>
            <a:r>
              <a:rPr lang="zh-CN" altLang="en-US" sz="2800" dirty="0"/>
              <a:t>、</a:t>
            </a:r>
            <a:r>
              <a:rPr lang="en-US" altLang="zh-CN" sz="2800" dirty="0"/>
              <a:t>Map</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308324"/>
          </a:xfrm>
          <a:prstGeom prst="rect">
            <a:avLst/>
          </a:prstGeom>
          <a:noFill/>
        </p:spPr>
        <p:txBody>
          <a:bodyPr wrap="square" rtlCol="0">
            <a:spAutoFit/>
          </a:bodyPr>
          <a:lstStyle/>
          <a:p>
            <a:pPr latinLnBrk="1"/>
            <a:r>
              <a:rPr lang="en" altLang="zh-CN" dirty="0"/>
              <a:t>Map </a:t>
            </a:r>
            <a:r>
              <a:rPr lang="zh-CN" altLang="en-US" dirty="0"/>
              <a:t>是一种无序的键值对的集合。</a:t>
            </a:r>
            <a:r>
              <a:rPr lang="en" altLang="zh-CN" dirty="0"/>
              <a:t>Map </a:t>
            </a:r>
            <a:r>
              <a:rPr lang="zh-CN" altLang="en-US" dirty="0"/>
              <a:t>最重要的一点是通过 </a:t>
            </a:r>
            <a:r>
              <a:rPr lang="en" altLang="zh-CN" dirty="0"/>
              <a:t>key </a:t>
            </a:r>
            <a:r>
              <a:rPr lang="zh-CN" altLang="en-US" dirty="0"/>
              <a:t>来快速检索数据，</a:t>
            </a:r>
            <a:r>
              <a:rPr lang="en" altLang="zh-CN" dirty="0"/>
              <a:t>key </a:t>
            </a:r>
            <a:r>
              <a:rPr lang="zh-CN" altLang="en-US" dirty="0"/>
              <a:t>类似于索引，指向数据的值。</a:t>
            </a:r>
          </a:p>
          <a:p>
            <a:pPr latinLnBrk="1"/>
            <a:endParaRPr lang="zh-CN" altLang="en-US" dirty="0"/>
          </a:p>
          <a:p>
            <a:pPr latinLnBrk="1"/>
            <a:r>
              <a:rPr lang="en" altLang="zh-CN" dirty="0"/>
              <a:t>Map </a:t>
            </a:r>
            <a:r>
              <a:rPr lang="zh-CN" altLang="en-US" dirty="0"/>
              <a:t>是一种集合，所以我们可以像迭代数组和切片那样迭代它。不过，</a:t>
            </a:r>
            <a:r>
              <a:rPr lang="en" altLang="zh-CN" dirty="0"/>
              <a:t>Map </a:t>
            </a:r>
            <a:r>
              <a:rPr lang="zh-CN" altLang="en-US" dirty="0"/>
              <a:t>是无序的，我们无法决定它的返回顺序，这是因为 </a:t>
            </a:r>
            <a:r>
              <a:rPr lang="en" altLang="zh-CN" dirty="0"/>
              <a:t>Map </a:t>
            </a:r>
            <a:r>
              <a:rPr lang="zh-CN" altLang="en-US" dirty="0"/>
              <a:t>是使用 </a:t>
            </a:r>
            <a:r>
              <a:rPr lang="en" altLang="zh-CN" dirty="0"/>
              <a:t>hash </a:t>
            </a:r>
            <a:r>
              <a:rPr lang="zh-CN" altLang="en-US" dirty="0"/>
              <a:t>表来实现的。</a:t>
            </a:r>
          </a:p>
        </p:txBody>
      </p:sp>
      <p:pic>
        <p:nvPicPr>
          <p:cNvPr id="2" name="图片 1">
            <a:extLst>
              <a:ext uri="{FF2B5EF4-FFF2-40B4-BE49-F238E27FC236}">
                <a16:creationId xmlns:a16="http://schemas.microsoft.com/office/drawing/2014/main" id="{7F5A0622-51B0-E846-849E-AFFD9F13ED77}"/>
              </a:ext>
            </a:extLst>
          </p:cNvPr>
          <p:cNvPicPr>
            <a:picLocks noChangeAspect="1"/>
          </p:cNvPicPr>
          <p:nvPr/>
        </p:nvPicPr>
        <p:blipFill>
          <a:blip r:embed="rId3"/>
          <a:stretch>
            <a:fillRect/>
          </a:stretch>
        </p:blipFill>
        <p:spPr>
          <a:xfrm>
            <a:off x="4767943" y="947301"/>
            <a:ext cx="6365302" cy="5671213"/>
          </a:xfrm>
          <a:prstGeom prst="rect">
            <a:avLst/>
          </a:prstGeom>
        </p:spPr>
      </p:pic>
    </p:spTree>
    <p:extLst>
      <p:ext uri="{BB962C8B-B14F-4D97-AF65-F5344CB8AC3E}">
        <p14:creationId xmlns:p14="http://schemas.microsoft.com/office/powerpoint/2010/main" val="3942823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15</a:t>
            </a:r>
            <a:r>
              <a:rPr lang="zh-CN" altLang="en-US" sz="2800" dirty="0"/>
              <a:t>、递归</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585323"/>
          </a:xfrm>
          <a:prstGeom prst="rect">
            <a:avLst/>
          </a:prstGeom>
          <a:noFill/>
        </p:spPr>
        <p:txBody>
          <a:bodyPr wrap="square" rtlCol="0">
            <a:spAutoFit/>
          </a:bodyPr>
          <a:lstStyle/>
          <a:p>
            <a:pPr latinLnBrk="1"/>
            <a:r>
              <a:rPr lang="zh-CN" altLang="en-US" dirty="0"/>
              <a:t>递归，就是在运行的过程中调用自己。</a:t>
            </a:r>
          </a:p>
          <a:p>
            <a:pPr latinLnBrk="1"/>
            <a:endParaRPr lang="en-US" altLang="zh-CN" dirty="0"/>
          </a:p>
          <a:p>
            <a:pPr latinLnBrk="1"/>
            <a:r>
              <a:rPr lang="en" altLang="zh-CN" dirty="0"/>
              <a:t>Go </a:t>
            </a:r>
            <a:r>
              <a:rPr lang="zh-CN" altLang="en-US" dirty="0"/>
              <a:t>语言支持递归。但我们在使用递归时，开发者需要设置退出条件，否则递归将陷入无限循环中</a:t>
            </a:r>
          </a:p>
          <a:p>
            <a:pPr latinLnBrk="1"/>
            <a:endParaRPr lang="zh-CN" altLang="en-US" dirty="0"/>
          </a:p>
          <a:p>
            <a:pPr latinLnBrk="1"/>
            <a:r>
              <a:rPr lang="zh-CN" altLang="en-US" dirty="0"/>
              <a:t>递归函数对于解决数学上的问题是非常有用的，就像计算阶乘，生成斐波那契数列等。</a:t>
            </a:r>
          </a:p>
        </p:txBody>
      </p:sp>
      <p:pic>
        <p:nvPicPr>
          <p:cNvPr id="4" name="图片 3">
            <a:extLst>
              <a:ext uri="{FF2B5EF4-FFF2-40B4-BE49-F238E27FC236}">
                <a16:creationId xmlns:a16="http://schemas.microsoft.com/office/drawing/2014/main" id="{7244DCD0-47F3-2548-9A36-796E5E0050FB}"/>
              </a:ext>
            </a:extLst>
          </p:cNvPr>
          <p:cNvPicPr>
            <a:picLocks noChangeAspect="1"/>
          </p:cNvPicPr>
          <p:nvPr/>
        </p:nvPicPr>
        <p:blipFill>
          <a:blip r:embed="rId3"/>
          <a:stretch>
            <a:fillRect/>
          </a:stretch>
        </p:blipFill>
        <p:spPr>
          <a:xfrm>
            <a:off x="4767943" y="1262526"/>
            <a:ext cx="6926943" cy="4467091"/>
          </a:xfrm>
          <a:prstGeom prst="rect">
            <a:avLst/>
          </a:prstGeom>
        </p:spPr>
      </p:pic>
    </p:spTree>
    <p:extLst>
      <p:ext uri="{BB962C8B-B14F-4D97-AF65-F5344CB8AC3E}">
        <p14:creationId xmlns:p14="http://schemas.microsoft.com/office/powerpoint/2010/main" val="723103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16</a:t>
            </a:r>
            <a:r>
              <a:rPr lang="zh-CN" altLang="en-US" sz="2800" dirty="0"/>
              <a:t>、类型转换</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646331"/>
          </a:xfrm>
          <a:prstGeom prst="rect">
            <a:avLst/>
          </a:prstGeom>
          <a:noFill/>
        </p:spPr>
        <p:txBody>
          <a:bodyPr wrap="square" rtlCol="0">
            <a:spAutoFit/>
          </a:bodyPr>
          <a:lstStyle/>
          <a:p>
            <a:pPr latinLnBrk="1"/>
            <a:r>
              <a:rPr lang="zh-CN" altLang="en-US" dirty="0"/>
              <a:t>类型转换用于将一种数据类型的变量转换为另外一种类型的变量。</a:t>
            </a:r>
          </a:p>
        </p:txBody>
      </p:sp>
      <p:pic>
        <p:nvPicPr>
          <p:cNvPr id="2" name="图片 1">
            <a:extLst>
              <a:ext uri="{FF2B5EF4-FFF2-40B4-BE49-F238E27FC236}">
                <a16:creationId xmlns:a16="http://schemas.microsoft.com/office/drawing/2014/main" id="{44414432-533D-5A4F-9E32-13F98C4E1D6C}"/>
              </a:ext>
            </a:extLst>
          </p:cNvPr>
          <p:cNvPicPr>
            <a:picLocks noChangeAspect="1"/>
          </p:cNvPicPr>
          <p:nvPr/>
        </p:nvPicPr>
        <p:blipFill>
          <a:blip r:embed="rId3"/>
          <a:stretch>
            <a:fillRect/>
          </a:stretch>
        </p:blipFill>
        <p:spPr>
          <a:xfrm>
            <a:off x="5199743" y="914858"/>
            <a:ext cx="5549712" cy="2402114"/>
          </a:xfrm>
          <a:prstGeom prst="rect">
            <a:avLst/>
          </a:prstGeom>
        </p:spPr>
      </p:pic>
    </p:spTree>
    <p:extLst>
      <p:ext uri="{BB962C8B-B14F-4D97-AF65-F5344CB8AC3E}">
        <p14:creationId xmlns:p14="http://schemas.microsoft.com/office/powerpoint/2010/main" val="4418296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17</a:t>
            </a:r>
            <a:r>
              <a:rPr lang="zh-CN" altLang="en-US" sz="2800" dirty="0"/>
              <a:t>、接口</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200329"/>
          </a:xfrm>
          <a:prstGeom prst="rect">
            <a:avLst/>
          </a:prstGeom>
          <a:noFill/>
        </p:spPr>
        <p:txBody>
          <a:bodyPr wrap="square" rtlCol="0">
            <a:spAutoFit/>
          </a:bodyPr>
          <a:lstStyle/>
          <a:p>
            <a:pPr latinLnBrk="1"/>
            <a:r>
              <a:rPr lang="en" altLang="zh-CN" dirty="0"/>
              <a:t>Go </a:t>
            </a:r>
            <a:r>
              <a:rPr lang="zh-CN" altLang="en-US" dirty="0"/>
              <a:t>语言提供了另外一种数据类型即接口，它把所有的具有共性的方法定义在一起，任何其他类型只要实现了这些方法就是实现了这个接口。</a:t>
            </a:r>
          </a:p>
        </p:txBody>
      </p:sp>
      <p:pic>
        <p:nvPicPr>
          <p:cNvPr id="4" name="图片 3">
            <a:extLst>
              <a:ext uri="{FF2B5EF4-FFF2-40B4-BE49-F238E27FC236}">
                <a16:creationId xmlns:a16="http://schemas.microsoft.com/office/drawing/2014/main" id="{00D44D63-C6AD-734B-9D78-B178E7D6E501}"/>
              </a:ext>
            </a:extLst>
          </p:cNvPr>
          <p:cNvPicPr>
            <a:picLocks noChangeAspect="1"/>
          </p:cNvPicPr>
          <p:nvPr/>
        </p:nvPicPr>
        <p:blipFill>
          <a:blip r:embed="rId3"/>
          <a:stretch>
            <a:fillRect/>
          </a:stretch>
        </p:blipFill>
        <p:spPr>
          <a:xfrm>
            <a:off x="5465535" y="1262526"/>
            <a:ext cx="5267779" cy="4367945"/>
          </a:xfrm>
          <a:prstGeom prst="rect">
            <a:avLst/>
          </a:prstGeom>
        </p:spPr>
      </p:pic>
    </p:spTree>
    <p:extLst>
      <p:ext uri="{BB962C8B-B14F-4D97-AF65-F5344CB8AC3E}">
        <p14:creationId xmlns:p14="http://schemas.microsoft.com/office/powerpoint/2010/main" val="33851698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18</a:t>
            </a:r>
            <a:r>
              <a:rPr lang="zh-CN" altLang="en-US" sz="2800" dirty="0"/>
              <a:t>、错误处理</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3416320"/>
          </a:xfrm>
          <a:prstGeom prst="rect">
            <a:avLst/>
          </a:prstGeom>
          <a:noFill/>
        </p:spPr>
        <p:txBody>
          <a:bodyPr wrap="square" rtlCol="0">
            <a:spAutoFit/>
          </a:bodyPr>
          <a:lstStyle/>
          <a:p>
            <a:pPr latinLnBrk="1"/>
            <a:r>
              <a:rPr lang="en" altLang="zh-CN" dirty="0"/>
              <a:t>Go </a:t>
            </a:r>
            <a:r>
              <a:rPr lang="zh-CN" altLang="en-US" dirty="0"/>
              <a:t>语言通过内置的错误接口提供了非常简单的错误处理机制。</a:t>
            </a:r>
          </a:p>
          <a:p>
            <a:pPr latinLnBrk="1"/>
            <a:r>
              <a:rPr lang="en" altLang="zh-CN" dirty="0"/>
              <a:t>error</a:t>
            </a:r>
            <a:r>
              <a:rPr lang="zh-CN" altLang="en-US" dirty="0"/>
              <a:t>类型是一个接口类型，这是它的定义：</a:t>
            </a:r>
          </a:p>
          <a:p>
            <a:pPr latinLnBrk="1"/>
            <a:endParaRPr lang="en" altLang="zh-CN" dirty="0"/>
          </a:p>
          <a:p>
            <a:pPr latinLnBrk="1"/>
            <a:r>
              <a:rPr lang="en" altLang="zh-CN" dirty="0"/>
              <a:t>type error interface { </a:t>
            </a:r>
          </a:p>
          <a:p>
            <a:pPr latinLnBrk="1"/>
            <a:r>
              <a:rPr lang="en" altLang="zh-CN" dirty="0"/>
              <a:t>	Error()</a:t>
            </a:r>
            <a:r>
              <a:rPr lang="zh-CN" altLang="en-US" dirty="0"/>
              <a:t> </a:t>
            </a:r>
            <a:r>
              <a:rPr lang="en" altLang="zh-CN" dirty="0"/>
              <a:t> string </a:t>
            </a:r>
          </a:p>
          <a:p>
            <a:pPr latinLnBrk="1"/>
            <a:r>
              <a:rPr lang="en" altLang="zh-CN" dirty="0"/>
              <a:t>}</a:t>
            </a:r>
          </a:p>
          <a:p>
            <a:pPr latinLnBrk="1"/>
            <a:endParaRPr lang="en" altLang="zh-CN" dirty="0"/>
          </a:p>
          <a:p>
            <a:pPr latinLnBrk="1"/>
            <a:r>
              <a:rPr lang="zh-CN" altLang="en-US" dirty="0"/>
              <a:t>我们可以在编码中通过实现 </a:t>
            </a:r>
            <a:r>
              <a:rPr lang="en" altLang="zh-CN" dirty="0"/>
              <a:t>error </a:t>
            </a:r>
            <a:r>
              <a:rPr lang="zh-CN" altLang="en-US" dirty="0"/>
              <a:t>接口类型来生成错误信息。</a:t>
            </a:r>
          </a:p>
          <a:p>
            <a:pPr latinLnBrk="1"/>
            <a:r>
              <a:rPr lang="zh-CN" altLang="en-US" dirty="0"/>
              <a:t>函数通常在最后的返回值中返回错误信息。</a:t>
            </a:r>
            <a:endParaRPr lang="en-US" altLang="zh-CN" dirty="0"/>
          </a:p>
          <a:p>
            <a:pPr latinLnBrk="1"/>
            <a:r>
              <a:rPr lang="zh-CN" altLang="en-US" dirty="0"/>
              <a:t>使用</a:t>
            </a:r>
            <a:r>
              <a:rPr lang="en" altLang="zh-CN" dirty="0" err="1"/>
              <a:t>errors.New</a:t>
            </a:r>
            <a:r>
              <a:rPr lang="en" altLang="zh-CN" dirty="0"/>
              <a:t> </a:t>
            </a:r>
            <a:r>
              <a:rPr lang="zh-CN" altLang="en-US" dirty="0"/>
              <a:t>可返回一个错误信息。</a:t>
            </a:r>
          </a:p>
        </p:txBody>
      </p:sp>
      <p:pic>
        <p:nvPicPr>
          <p:cNvPr id="2" name="图片 1">
            <a:extLst>
              <a:ext uri="{FF2B5EF4-FFF2-40B4-BE49-F238E27FC236}">
                <a16:creationId xmlns:a16="http://schemas.microsoft.com/office/drawing/2014/main" id="{CAC060E0-734E-A249-8A03-C3119DE419BB}"/>
              </a:ext>
            </a:extLst>
          </p:cNvPr>
          <p:cNvPicPr>
            <a:picLocks noChangeAspect="1"/>
          </p:cNvPicPr>
          <p:nvPr/>
        </p:nvPicPr>
        <p:blipFill>
          <a:blip r:embed="rId3"/>
          <a:stretch>
            <a:fillRect/>
          </a:stretch>
        </p:blipFill>
        <p:spPr>
          <a:xfrm>
            <a:off x="5104579" y="602452"/>
            <a:ext cx="6287769" cy="6107475"/>
          </a:xfrm>
          <a:prstGeom prst="rect">
            <a:avLst/>
          </a:prstGeom>
        </p:spPr>
      </p:pic>
    </p:spTree>
    <p:extLst>
      <p:ext uri="{BB962C8B-B14F-4D97-AF65-F5344CB8AC3E}">
        <p14:creationId xmlns:p14="http://schemas.microsoft.com/office/powerpoint/2010/main" val="22742551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19</a:t>
            </a:r>
            <a:r>
              <a:rPr lang="zh-CN" altLang="en-US" sz="2800" dirty="0"/>
              <a:t>、并发</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5078313"/>
          </a:xfrm>
          <a:prstGeom prst="rect">
            <a:avLst/>
          </a:prstGeom>
          <a:noFill/>
        </p:spPr>
        <p:txBody>
          <a:bodyPr wrap="square" rtlCol="0">
            <a:spAutoFit/>
          </a:bodyPr>
          <a:lstStyle/>
          <a:p>
            <a:pPr latinLnBrk="1"/>
            <a:r>
              <a:rPr lang="en" altLang="zh-CN" dirty="0"/>
              <a:t>Go </a:t>
            </a:r>
            <a:r>
              <a:rPr lang="zh-CN" altLang="en-US" dirty="0"/>
              <a:t>语言支持并发，我们只需要通过 </a:t>
            </a:r>
            <a:r>
              <a:rPr lang="en" altLang="zh-CN" dirty="0"/>
              <a:t>go </a:t>
            </a:r>
            <a:r>
              <a:rPr lang="zh-CN" altLang="en-US" dirty="0"/>
              <a:t>关键字来开启 </a:t>
            </a:r>
            <a:r>
              <a:rPr lang="en" altLang="zh-CN" dirty="0"/>
              <a:t>goroutine </a:t>
            </a:r>
            <a:r>
              <a:rPr lang="zh-CN" altLang="en-US" dirty="0"/>
              <a:t>即可。</a:t>
            </a:r>
          </a:p>
          <a:p>
            <a:pPr latinLnBrk="1"/>
            <a:r>
              <a:rPr lang="en" altLang="zh-CN" dirty="0"/>
              <a:t>goroutine </a:t>
            </a:r>
            <a:r>
              <a:rPr lang="zh-CN" altLang="en-US" dirty="0"/>
              <a:t>是轻量级线程，</a:t>
            </a:r>
            <a:r>
              <a:rPr lang="en" altLang="zh-CN" dirty="0"/>
              <a:t>goroutine </a:t>
            </a:r>
            <a:r>
              <a:rPr lang="zh-CN" altLang="en-US" dirty="0"/>
              <a:t>的调度是由 </a:t>
            </a:r>
            <a:r>
              <a:rPr lang="en" altLang="zh-CN" dirty="0"/>
              <a:t>Golang </a:t>
            </a:r>
            <a:r>
              <a:rPr lang="zh-CN" altLang="en-US" dirty="0"/>
              <a:t>运行时进行管理的。</a:t>
            </a:r>
            <a:endParaRPr lang="en-US" altLang="zh-CN" dirty="0"/>
          </a:p>
          <a:p>
            <a:pPr latinLnBrk="1"/>
            <a:endParaRPr lang="en-US" altLang="zh-CN" dirty="0"/>
          </a:p>
          <a:p>
            <a:pPr latinLnBrk="1"/>
            <a:r>
              <a:rPr lang="en" altLang="zh-CN" dirty="0"/>
              <a:t>Go </a:t>
            </a:r>
            <a:r>
              <a:rPr lang="zh-CN" altLang="en-US" dirty="0"/>
              <a:t>允许使用 </a:t>
            </a:r>
            <a:r>
              <a:rPr lang="en" altLang="zh-CN" dirty="0"/>
              <a:t>go </a:t>
            </a:r>
            <a:r>
              <a:rPr lang="zh-CN" altLang="en-US" dirty="0"/>
              <a:t>语句开启一个新的运行期线程， 即 </a:t>
            </a:r>
            <a:r>
              <a:rPr lang="en" altLang="zh-CN" dirty="0"/>
              <a:t>goroutine</a:t>
            </a:r>
            <a:r>
              <a:rPr lang="zh-CN" altLang="en" dirty="0"/>
              <a:t>，</a:t>
            </a:r>
            <a:r>
              <a:rPr lang="zh-CN" altLang="en-US" dirty="0"/>
              <a:t>以一个不同的、新创建的 </a:t>
            </a:r>
            <a:r>
              <a:rPr lang="en" altLang="zh-CN" dirty="0"/>
              <a:t>goroutine </a:t>
            </a:r>
            <a:r>
              <a:rPr lang="zh-CN" altLang="en-US" dirty="0"/>
              <a:t>来执行一个函数。 同一个程序中的所有 </a:t>
            </a:r>
            <a:r>
              <a:rPr lang="en" altLang="zh-CN" dirty="0"/>
              <a:t>goroutine </a:t>
            </a:r>
            <a:r>
              <a:rPr lang="zh-CN" altLang="en-US" dirty="0"/>
              <a:t>共享同一个地址空间。</a:t>
            </a:r>
            <a:endParaRPr lang="en-US" altLang="zh-CN" dirty="0"/>
          </a:p>
          <a:p>
            <a:pPr latinLnBrk="1"/>
            <a:endParaRPr lang="en-US" altLang="zh-CN" dirty="0"/>
          </a:p>
          <a:p>
            <a:pPr latinLnBrk="1"/>
            <a:r>
              <a:rPr lang="en-US" altLang="zh-CN" dirty="0"/>
              <a:t>---</a:t>
            </a:r>
          </a:p>
          <a:p>
            <a:pPr latinLnBrk="1"/>
            <a:r>
              <a:rPr lang="zh-CN" altLang="en-US" dirty="0"/>
              <a:t>通道（</a:t>
            </a:r>
            <a:r>
              <a:rPr lang="en" altLang="zh-CN" dirty="0"/>
              <a:t>channel</a:t>
            </a:r>
            <a:r>
              <a:rPr lang="zh-CN" altLang="en" dirty="0"/>
              <a:t>）</a:t>
            </a:r>
            <a:r>
              <a:rPr lang="zh-CN" altLang="en-US" dirty="0"/>
              <a:t>是用来传递数据的一个数据结构。</a:t>
            </a:r>
          </a:p>
          <a:p>
            <a:pPr latinLnBrk="1"/>
            <a:endParaRPr lang="zh-CN" altLang="en-US" dirty="0"/>
          </a:p>
          <a:p>
            <a:pPr latinLnBrk="1"/>
            <a:r>
              <a:rPr lang="zh-CN" altLang="en-US" dirty="0"/>
              <a:t>通道可用于两个 </a:t>
            </a:r>
            <a:r>
              <a:rPr lang="en" altLang="zh-CN" dirty="0"/>
              <a:t>goroutine </a:t>
            </a:r>
            <a:r>
              <a:rPr lang="zh-CN" altLang="en-US" dirty="0"/>
              <a:t>之间通过传递一个指定类型的值来同步运行和通讯。操作符 </a:t>
            </a:r>
            <a:r>
              <a:rPr lang="en-US" altLang="zh-CN" dirty="0"/>
              <a:t>&lt;- </a:t>
            </a:r>
            <a:r>
              <a:rPr lang="zh-CN" altLang="en-US" dirty="0"/>
              <a:t>用于指定通道的方向，发送或接收。如果未指定方向，则为双向通道。</a:t>
            </a:r>
          </a:p>
        </p:txBody>
      </p:sp>
      <p:pic>
        <p:nvPicPr>
          <p:cNvPr id="4" name="图片 3">
            <a:extLst>
              <a:ext uri="{FF2B5EF4-FFF2-40B4-BE49-F238E27FC236}">
                <a16:creationId xmlns:a16="http://schemas.microsoft.com/office/drawing/2014/main" id="{1B1080DC-7615-2B45-9901-89ADB37E65B6}"/>
              </a:ext>
            </a:extLst>
          </p:cNvPr>
          <p:cNvPicPr>
            <a:picLocks noChangeAspect="1"/>
          </p:cNvPicPr>
          <p:nvPr/>
        </p:nvPicPr>
        <p:blipFill>
          <a:blip r:embed="rId3"/>
          <a:stretch>
            <a:fillRect/>
          </a:stretch>
        </p:blipFill>
        <p:spPr>
          <a:xfrm>
            <a:off x="5472136" y="274227"/>
            <a:ext cx="4779472" cy="6085490"/>
          </a:xfrm>
          <a:prstGeom prst="rect">
            <a:avLst/>
          </a:prstGeom>
        </p:spPr>
      </p:pic>
    </p:spTree>
    <p:extLst>
      <p:ext uri="{BB962C8B-B14F-4D97-AF65-F5344CB8AC3E}">
        <p14:creationId xmlns:p14="http://schemas.microsoft.com/office/powerpoint/2010/main" val="1502680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三、</a:t>
            </a:r>
            <a:r>
              <a:rPr lang="en" altLang="zh-CN" sz="2800" dirty="0"/>
              <a:t> go</a:t>
            </a:r>
            <a:r>
              <a:rPr lang="zh-CN" altLang="en-US" sz="2800" dirty="0"/>
              <a:t>语言在</a:t>
            </a:r>
            <a:r>
              <a:rPr lang="en" altLang="zh-CN" sz="2800" dirty="0"/>
              <a:t>CI/CD</a:t>
            </a:r>
            <a:r>
              <a:rPr lang="zh-CN" altLang="en-US" sz="2800" dirty="0"/>
              <a:t>中的作用</a:t>
            </a:r>
          </a:p>
          <a:p>
            <a:endParaRPr lang="zh-CN" altLang="en-US" sz="1200" dirty="0"/>
          </a:p>
        </p:txBody>
      </p:sp>
    </p:spTree>
    <p:extLst>
      <p:ext uri="{BB962C8B-B14F-4D97-AF65-F5344CB8AC3E}">
        <p14:creationId xmlns:p14="http://schemas.microsoft.com/office/powerpoint/2010/main" val="4117857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一、</a:t>
            </a:r>
            <a:r>
              <a:rPr lang="zh-CN" altLang="en" sz="2800" dirty="0"/>
              <a:t>简介</a:t>
            </a:r>
            <a:endParaRPr lang="zh-CN" altLang="en-US" sz="2800" dirty="0"/>
          </a:p>
          <a:p>
            <a:endParaRPr lang="zh-CN" altLang="en-US" sz="1200" dirty="0"/>
          </a:p>
        </p:txBody>
      </p:sp>
    </p:spTree>
    <p:extLst>
      <p:ext uri="{BB962C8B-B14F-4D97-AF65-F5344CB8AC3E}">
        <p14:creationId xmlns:p14="http://schemas.microsoft.com/office/powerpoint/2010/main" val="344476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7724AF19-17FB-BD46-B4F4-757DB07BFE3A}"/>
              </a:ext>
            </a:extLst>
          </p:cNvPr>
          <p:cNvSpPr>
            <a:spLocks noGrp="1"/>
          </p:cNvSpPr>
          <p:nvPr>
            <p:ph type="body" sz="quarter" idx="10"/>
          </p:nvPr>
        </p:nvSpPr>
        <p:spPr>
          <a:xfrm>
            <a:off x="157655" y="629835"/>
            <a:ext cx="2890345" cy="685464"/>
          </a:xfrm>
        </p:spPr>
        <p:txBody>
          <a:bodyPr/>
          <a:lstStyle/>
          <a:p>
            <a:r>
              <a:rPr lang="en-US" altLang="zh-CN" sz="2800" dirty="0"/>
              <a:t>1</a:t>
            </a:r>
            <a:r>
              <a:rPr lang="zh-CN" altLang="en-US" sz="2800" dirty="0"/>
              <a:t>、鲲鹏容器化</a:t>
            </a:r>
          </a:p>
        </p:txBody>
      </p:sp>
      <p:pic>
        <p:nvPicPr>
          <p:cNvPr id="8" name="图片 7">
            <a:extLst>
              <a:ext uri="{FF2B5EF4-FFF2-40B4-BE49-F238E27FC236}">
                <a16:creationId xmlns:a16="http://schemas.microsoft.com/office/drawing/2014/main" id="{70E90466-CB07-9C41-B883-7DD1FA1A9A09}"/>
              </a:ext>
            </a:extLst>
          </p:cNvPr>
          <p:cNvPicPr>
            <a:picLocks noChangeAspect="1"/>
          </p:cNvPicPr>
          <p:nvPr/>
        </p:nvPicPr>
        <p:blipFill>
          <a:blip r:embed="rId3"/>
          <a:stretch>
            <a:fillRect/>
          </a:stretch>
        </p:blipFill>
        <p:spPr>
          <a:xfrm>
            <a:off x="3163614" y="629835"/>
            <a:ext cx="7186072" cy="5639585"/>
          </a:xfrm>
          <a:prstGeom prst="rect">
            <a:avLst/>
          </a:prstGeom>
        </p:spPr>
      </p:pic>
    </p:spTree>
    <p:extLst>
      <p:ext uri="{BB962C8B-B14F-4D97-AF65-F5344CB8AC3E}">
        <p14:creationId xmlns:p14="http://schemas.microsoft.com/office/powerpoint/2010/main" val="807661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7724AF19-17FB-BD46-B4F4-757DB07BFE3A}"/>
              </a:ext>
            </a:extLst>
          </p:cNvPr>
          <p:cNvSpPr>
            <a:spLocks noGrp="1"/>
          </p:cNvSpPr>
          <p:nvPr>
            <p:ph type="body" sz="quarter" idx="10"/>
          </p:nvPr>
        </p:nvSpPr>
        <p:spPr>
          <a:xfrm>
            <a:off x="157655" y="629835"/>
            <a:ext cx="3478924" cy="685464"/>
          </a:xfrm>
        </p:spPr>
        <p:txBody>
          <a:bodyPr/>
          <a:lstStyle/>
          <a:p>
            <a:r>
              <a:rPr lang="en-US" altLang="zh-CN" sz="2800" dirty="0"/>
              <a:t>2</a:t>
            </a:r>
            <a:r>
              <a:rPr lang="zh-CN" altLang="en-US" sz="2800" dirty="0"/>
              <a:t>、</a:t>
            </a:r>
            <a:r>
              <a:rPr lang="en-US" altLang="zh-CN" sz="2800" dirty="0"/>
              <a:t>salt</a:t>
            </a:r>
            <a:r>
              <a:rPr lang="zh-CN" altLang="en-US" sz="2800" dirty="0"/>
              <a:t>大参数传递</a:t>
            </a:r>
          </a:p>
        </p:txBody>
      </p:sp>
      <p:pic>
        <p:nvPicPr>
          <p:cNvPr id="3" name="图片 2">
            <a:extLst>
              <a:ext uri="{FF2B5EF4-FFF2-40B4-BE49-F238E27FC236}">
                <a16:creationId xmlns:a16="http://schemas.microsoft.com/office/drawing/2014/main" id="{EDF88991-E4E8-E44D-9480-4F047EC2E9ED}"/>
              </a:ext>
            </a:extLst>
          </p:cNvPr>
          <p:cNvPicPr>
            <a:picLocks noChangeAspect="1"/>
          </p:cNvPicPr>
          <p:nvPr/>
        </p:nvPicPr>
        <p:blipFill>
          <a:blip r:embed="rId3"/>
          <a:stretch>
            <a:fillRect/>
          </a:stretch>
        </p:blipFill>
        <p:spPr>
          <a:xfrm>
            <a:off x="63062" y="2597806"/>
            <a:ext cx="4804640" cy="1459187"/>
          </a:xfrm>
          <a:prstGeom prst="rect">
            <a:avLst/>
          </a:prstGeom>
        </p:spPr>
      </p:pic>
      <p:pic>
        <p:nvPicPr>
          <p:cNvPr id="4" name="图片 3">
            <a:extLst>
              <a:ext uri="{FF2B5EF4-FFF2-40B4-BE49-F238E27FC236}">
                <a16:creationId xmlns:a16="http://schemas.microsoft.com/office/drawing/2014/main" id="{48DDD2D3-77C1-6340-9ED7-3BA9F614D6BA}"/>
              </a:ext>
            </a:extLst>
          </p:cNvPr>
          <p:cNvPicPr>
            <a:picLocks noChangeAspect="1"/>
          </p:cNvPicPr>
          <p:nvPr/>
        </p:nvPicPr>
        <p:blipFill>
          <a:blip r:embed="rId4"/>
          <a:stretch>
            <a:fillRect/>
          </a:stretch>
        </p:blipFill>
        <p:spPr>
          <a:xfrm>
            <a:off x="5284029" y="472965"/>
            <a:ext cx="5448386" cy="5922579"/>
          </a:xfrm>
          <a:prstGeom prst="rect">
            <a:avLst/>
          </a:prstGeom>
        </p:spPr>
      </p:pic>
      <p:sp>
        <p:nvSpPr>
          <p:cNvPr id="9" name="文本占位符 4">
            <a:extLst>
              <a:ext uri="{FF2B5EF4-FFF2-40B4-BE49-F238E27FC236}">
                <a16:creationId xmlns:a16="http://schemas.microsoft.com/office/drawing/2014/main" id="{BD6E58D9-778E-654C-8000-9BCC48CAD41C}"/>
              </a:ext>
            </a:extLst>
          </p:cNvPr>
          <p:cNvSpPr txBox="1">
            <a:spLocks/>
          </p:cNvSpPr>
          <p:nvPr/>
        </p:nvSpPr>
        <p:spPr>
          <a:xfrm>
            <a:off x="157655" y="5217601"/>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3</a:t>
            </a:r>
            <a:r>
              <a:rPr lang="zh-CN" altLang="en-US" sz="2800" dirty="0"/>
              <a:t>、指纹文件上传下载</a:t>
            </a:r>
          </a:p>
        </p:txBody>
      </p:sp>
      <p:cxnSp>
        <p:nvCxnSpPr>
          <p:cNvPr id="10" name="直线连接符 9">
            <a:extLst>
              <a:ext uri="{FF2B5EF4-FFF2-40B4-BE49-F238E27FC236}">
                <a16:creationId xmlns:a16="http://schemas.microsoft.com/office/drawing/2014/main" id="{E646DE38-65CE-F24F-9219-87F188A28CA7}"/>
              </a:ext>
            </a:extLst>
          </p:cNvPr>
          <p:cNvCxnSpPr>
            <a:cxnSpLocks/>
          </p:cNvCxnSpPr>
          <p:nvPr/>
        </p:nvCxnSpPr>
        <p:spPr>
          <a:xfrm>
            <a:off x="4992414" y="1315299"/>
            <a:ext cx="0" cy="4587766"/>
          </a:xfrm>
          <a:prstGeom prst="line">
            <a:avLst/>
          </a:prstGeom>
        </p:spPr>
        <p:style>
          <a:lnRef idx="1">
            <a:schemeClr val="accent1"/>
          </a:lnRef>
          <a:fillRef idx="0">
            <a:schemeClr val="accent1"/>
          </a:fillRef>
          <a:effectRef idx="0">
            <a:schemeClr val="accent1"/>
          </a:effectRef>
          <a:fontRef idx="minor">
            <a:schemeClr val="tx1"/>
          </a:fontRef>
        </p:style>
      </p:cxnSp>
      <p:sp>
        <p:nvSpPr>
          <p:cNvPr id="14" name="右箭头 13">
            <a:extLst>
              <a:ext uri="{FF2B5EF4-FFF2-40B4-BE49-F238E27FC236}">
                <a16:creationId xmlns:a16="http://schemas.microsoft.com/office/drawing/2014/main" id="{3772C847-7FAA-124F-A065-7E863BE1111E}"/>
              </a:ext>
            </a:extLst>
          </p:cNvPr>
          <p:cNvSpPr/>
          <p:nvPr/>
        </p:nvSpPr>
        <p:spPr>
          <a:xfrm>
            <a:off x="4794825" y="3572360"/>
            <a:ext cx="596982" cy="9470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2551023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C39CA35-13A5-9648-BF70-85F482992A71}"/>
              </a:ext>
            </a:extLst>
          </p:cNvPr>
          <p:cNvSpPr/>
          <p:nvPr/>
        </p:nvSpPr>
        <p:spPr>
          <a:xfrm>
            <a:off x="2869324" y="1240221"/>
            <a:ext cx="5276193" cy="521313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kumimoji="1" lang="zh-CN" altLang="en-US"/>
          </a:p>
        </p:txBody>
      </p:sp>
      <p:sp>
        <p:nvSpPr>
          <p:cNvPr id="5" name="文本占位符 4">
            <a:extLst>
              <a:ext uri="{FF2B5EF4-FFF2-40B4-BE49-F238E27FC236}">
                <a16:creationId xmlns:a16="http://schemas.microsoft.com/office/drawing/2014/main" id="{7724AF19-17FB-BD46-B4F4-757DB07BFE3A}"/>
              </a:ext>
            </a:extLst>
          </p:cNvPr>
          <p:cNvSpPr>
            <a:spLocks noGrp="1"/>
          </p:cNvSpPr>
          <p:nvPr>
            <p:ph type="body" sz="quarter" idx="10"/>
          </p:nvPr>
        </p:nvSpPr>
        <p:spPr>
          <a:xfrm>
            <a:off x="3373820" y="1743931"/>
            <a:ext cx="6358759" cy="1314579"/>
          </a:xfrm>
        </p:spPr>
        <p:txBody>
          <a:bodyPr/>
          <a:lstStyle/>
          <a:p>
            <a:r>
              <a:rPr lang="en-US" altLang="zh-CN" sz="2800" dirty="0"/>
              <a:t>4</a:t>
            </a:r>
            <a:r>
              <a:rPr lang="zh-CN" altLang="en-US" sz="2800" dirty="0"/>
              <a:t>、</a:t>
            </a:r>
            <a:r>
              <a:rPr lang="en-US" altLang="zh-CN" sz="2800" dirty="0" err="1"/>
              <a:t>jd</a:t>
            </a:r>
            <a:r>
              <a:rPr lang="en-US" altLang="zh-CN" sz="2800" dirty="0"/>
              <a:t>-falcon</a:t>
            </a:r>
            <a:r>
              <a:rPr lang="zh-CN" altLang="en-US" sz="2800" dirty="0"/>
              <a:t>增加告警类型</a:t>
            </a:r>
            <a:endParaRPr lang="en-US" altLang="zh-CN" sz="2800" dirty="0"/>
          </a:p>
          <a:p>
            <a:r>
              <a:rPr lang="zh-CN" altLang="en-US" sz="2800" dirty="0"/>
              <a:t>（</a:t>
            </a:r>
            <a:r>
              <a:rPr lang="en-US" altLang="zh-CN" sz="2800" dirty="0"/>
              <a:t>100</a:t>
            </a:r>
            <a:r>
              <a:rPr lang="zh-CN" altLang="en-US" sz="2800" dirty="0"/>
              <a:t>电话</a:t>
            </a:r>
            <a:r>
              <a:rPr lang="en-US" altLang="zh-CN" sz="2800" dirty="0"/>
              <a:t>+</a:t>
            </a:r>
            <a:r>
              <a:rPr lang="zh-CN" altLang="en-US" sz="2800" dirty="0"/>
              <a:t>短信）</a:t>
            </a:r>
          </a:p>
        </p:txBody>
      </p:sp>
      <p:sp>
        <p:nvSpPr>
          <p:cNvPr id="9" name="文本占位符 4">
            <a:extLst>
              <a:ext uri="{FF2B5EF4-FFF2-40B4-BE49-F238E27FC236}">
                <a16:creationId xmlns:a16="http://schemas.microsoft.com/office/drawing/2014/main" id="{BD6E58D9-778E-654C-8000-9BCC48CAD41C}"/>
              </a:ext>
            </a:extLst>
          </p:cNvPr>
          <p:cNvSpPr txBox="1">
            <a:spLocks/>
          </p:cNvSpPr>
          <p:nvPr/>
        </p:nvSpPr>
        <p:spPr>
          <a:xfrm>
            <a:off x="3373820" y="3283698"/>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5</a:t>
            </a:r>
            <a:r>
              <a:rPr lang="zh-CN" altLang="en-US" sz="2800" dirty="0"/>
              <a:t>、</a:t>
            </a:r>
            <a:r>
              <a:rPr lang="en-US" altLang="zh-CN" sz="2800" dirty="0"/>
              <a:t> </a:t>
            </a:r>
            <a:r>
              <a:rPr lang="en-US" altLang="zh-CN" sz="2800" dirty="0" err="1"/>
              <a:t>jd</a:t>
            </a:r>
            <a:r>
              <a:rPr lang="en-US" altLang="zh-CN" sz="2800" dirty="0"/>
              <a:t>-falcon</a:t>
            </a:r>
            <a:r>
              <a:rPr lang="zh-CN" altLang="en-US" sz="2800" dirty="0"/>
              <a:t>源码</a:t>
            </a:r>
          </a:p>
        </p:txBody>
      </p:sp>
      <p:sp>
        <p:nvSpPr>
          <p:cNvPr id="8" name="文本占位符 4">
            <a:extLst>
              <a:ext uri="{FF2B5EF4-FFF2-40B4-BE49-F238E27FC236}">
                <a16:creationId xmlns:a16="http://schemas.microsoft.com/office/drawing/2014/main" id="{2EA37806-21E9-9E43-8501-C970B27D0550}"/>
              </a:ext>
            </a:extLst>
          </p:cNvPr>
          <p:cNvSpPr txBox="1">
            <a:spLocks/>
          </p:cNvSpPr>
          <p:nvPr/>
        </p:nvSpPr>
        <p:spPr>
          <a:xfrm>
            <a:off x="3373820" y="4382029"/>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6</a:t>
            </a:r>
            <a:r>
              <a:rPr lang="zh-CN" altLang="en-US" sz="2800" dirty="0"/>
              <a:t>、</a:t>
            </a:r>
            <a:r>
              <a:rPr lang="en-US" altLang="zh-CN" sz="2800" dirty="0"/>
              <a:t> </a:t>
            </a:r>
            <a:r>
              <a:rPr lang="en-US" altLang="zh-CN" sz="2800" dirty="0" err="1"/>
              <a:t>grafana</a:t>
            </a:r>
            <a:r>
              <a:rPr lang="zh-CN" altLang="en-US" sz="2800" dirty="0"/>
              <a:t>源码</a:t>
            </a:r>
          </a:p>
        </p:txBody>
      </p:sp>
      <p:sp>
        <p:nvSpPr>
          <p:cNvPr id="11" name="文本占位符 4">
            <a:extLst>
              <a:ext uri="{FF2B5EF4-FFF2-40B4-BE49-F238E27FC236}">
                <a16:creationId xmlns:a16="http://schemas.microsoft.com/office/drawing/2014/main" id="{A61D49E7-8F3A-B24F-A48A-D7A26FE24A4E}"/>
              </a:ext>
            </a:extLst>
          </p:cNvPr>
          <p:cNvSpPr txBox="1">
            <a:spLocks/>
          </p:cNvSpPr>
          <p:nvPr/>
        </p:nvSpPr>
        <p:spPr>
          <a:xfrm>
            <a:off x="3373820" y="5480360"/>
            <a:ext cx="4141076" cy="685464"/>
          </a:xfrm>
          <a:prstGeom prst="rect">
            <a:avLst/>
          </a:prstGeom>
        </p:spPr>
        <p:txBody>
          <a:bodyPr lIns="91440" tIns="45720" rIns="91440" bIns="45720"/>
          <a:lstStyle>
            <a:lvl1pPr marL="0" indent="0" algn="l" defTabSz="1087755" rtl="0" eaLnBrk="1" latinLnBrk="0" hangingPunct="1">
              <a:spcBef>
                <a:spcPct val="20000"/>
              </a:spcBef>
              <a:buFontTx/>
              <a:buNone/>
              <a:defRPr sz="3385" b="1" kern="1200">
                <a:solidFill>
                  <a:srgbClr val="E2231A"/>
                </a:solidFill>
                <a:latin typeface="微软雅黑" panose="020B0503020204020204" charset="-122"/>
                <a:ea typeface="微软雅黑" panose="020B0503020204020204" charset="-122"/>
                <a:cs typeface="微软雅黑" panose="020B0503020204020204" charset="-122"/>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a:lstStyle>
          <a:p>
            <a:r>
              <a:rPr lang="en-US" altLang="zh-CN" sz="2800" dirty="0"/>
              <a:t>7</a:t>
            </a:r>
            <a:r>
              <a:rPr lang="zh-CN" altLang="en-US" sz="2800" dirty="0"/>
              <a:t>、</a:t>
            </a:r>
            <a:r>
              <a:rPr lang="en-US" altLang="zh-CN" sz="2800" dirty="0"/>
              <a:t> </a:t>
            </a:r>
            <a:r>
              <a:rPr lang="en-US" altLang="zh-CN" sz="2800" dirty="0" err="1"/>
              <a:t>opa</a:t>
            </a:r>
            <a:r>
              <a:rPr lang="zh-CN" altLang="en-US" sz="2800" dirty="0"/>
              <a:t>同步策略</a:t>
            </a:r>
          </a:p>
        </p:txBody>
      </p:sp>
    </p:spTree>
    <p:extLst>
      <p:ext uri="{BB962C8B-B14F-4D97-AF65-F5344CB8AC3E}">
        <p14:creationId xmlns:p14="http://schemas.microsoft.com/office/powerpoint/2010/main" val="8413019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4"/>
          </p:nvPr>
        </p:nvSpPr>
        <p:spPr/>
        <p:txBody>
          <a:bodyPr/>
          <a:lstStyle/>
          <a:p>
            <a:r>
              <a:rPr lang="en-US" altLang="en-US" dirty="0"/>
              <a:t>Thanks.</a:t>
            </a:r>
            <a:endParaRPr lang="zh-CN" altLang="en-US" dirty="0"/>
          </a:p>
        </p:txBody>
      </p:sp>
      <p:sp>
        <p:nvSpPr>
          <p:cNvPr id="4" name="文本占位符 3"/>
          <p:cNvSpPr>
            <a:spLocks noGrp="1"/>
          </p:cNvSpPr>
          <p:nvPr>
            <p:ph type="body" sz="quarter" idx="13"/>
          </p:nvPr>
        </p:nvSpPr>
        <p:spPr/>
        <p:txBody>
          <a:bodyPr/>
          <a:lstStyle/>
          <a:p>
            <a:r>
              <a:rPr lang="en-US" altLang="en-US" dirty="0"/>
              <a:t>感谢您的时间。</a:t>
            </a:r>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一、简介</a:t>
            </a:r>
            <a:endParaRPr lang="zh-CN" altLang="en-US" sz="1200" dirty="0"/>
          </a:p>
        </p:txBody>
      </p:sp>
      <p:sp>
        <p:nvSpPr>
          <p:cNvPr id="4" name="文本框 3">
            <a:extLst>
              <a:ext uri="{FF2B5EF4-FFF2-40B4-BE49-F238E27FC236}">
                <a16:creationId xmlns:a16="http://schemas.microsoft.com/office/drawing/2014/main" id="{6AF71F9A-1685-664E-9697-DCFE025ACBB5}"/>
              </a:ext>
            </a:extLst>
          </p:cNvPr>
          <p:cNvSpPr txBox="1"/>
          <p:nvPr/>
        </p:nvSpPr>
        <p:spPr>
          <a:xfrm>
            <a:off x="1102107" y="1165808"/>
            <a:ext cx="4225636" cy="701731"/>
          </a:xfrm>
          <a:prstGeom prst="rect">
            <a:avLst/>
          </a:prstGeom>
          <a:noFill/>
        </p:spPr>
        <p:txBody>
          <a:bodyPr wrap="square" rtlCol="0">
            <a:spAutoFit/>
          </a:bodyPr>
          <a:lstStyle/>
          <a:p>
            <a:pPr defTabSz="1028065">
              <a:spcBef>
                <a:spcPct val="20000"/>
              </a:spcBef>
            </a:pPr>
            <a:r>
              <a:rPr lang="en-US" altLang="zh-CN" b="1" dirty="0">
                <a:solidFill>
                  <a:prstClr val="black"/>
                </a:solidFill>
                <a:latin typeface="Heiti SC Medium" pitchFamily="2" charset="-128"/>
                <a:ea typeface="Heiti SC Medium" pitchFamily="2" charset="-128"/>
              </a:rPr>
              <a:t>1</a:t>
            </a:r>
            <a:r>
              <a:rPr lang="zh-CN" altLang="en-US" b="1" dirty="0">
                <a:solidFill>
                  <a:prstClr val="black"/>
                </a:solidFill>
                <a:latin typeface="Heiti SC Medium" pitchFamily="2" charset="-128"/>
                <a:ea typeface="Heiti SC Medium" pitchFamily="2" charset="-128"/>
              </a:rPr>
              <a:t>、整体介绍</a:t>
            </a:r>
            <a:endParaRPr lang="en-US" altLang="zh-CN" b="1" dirty="0">
              <a:solidFill>
                <a:prstClr val="black"/>
              </a:solidFill>
              <a:latin typeface="Heiti SC Medium" pitchFamily="2" charset="-128"/>
              <a:ea typeface="Heiti SC Medium" pitchFamily="2" charset="-128"/>
            </a:endParaRPr>
          </a:p>
          <a:p>
            <a:pPr defTabSz="1028065">
              <a:spcBef>
                <a:spcPct val="20000"/>
              </a:spcBef>
            </a:pPr>
            <a:endParaRPr lang="zh-CN" altLang="en-US" b="1" dirty="0">
              <a:solidFill>
                <a:prstClr val="black"/>
              </a:solidFill>
              <a:latin typeface="Songti SC" panose="02010600040101010101" pitchFamily="2" charset="-122"/>
              <a:ea typeface="Songti SC" panose="02010600040101010101" pitchFamily="2" charset="-122"/>
            </a:endParaRPr>
          </a:p>
        </p:txBody>
      </p:sp>
      <p:sp>
        <p:nvSpPr>
          <p:cNvPr id="3" name="文本框 2">
            <a:extLst>
              <a:ext uri="{FF2B5EF4-FFF2-40B4-BE49-F238E27FC236}">
                <a16:creationId xmlns:a16="http://schemas.microsoft.com/office/drawing/2014/main" id="{6E763A62-7468-5B45-A75D-0D08DEC883A0}"/>
              </a:ext>
            </a:extLst>
          </p:cNvPr>
          <p:cNvSpPr txBox="1"/>
          <p:nvPr/>
        </p:nvSpPr>
        <p:spPr>
          <a:xfrm>
            <a:off x="1102107" y="1779104"/>
            <a:ext cx="10775154" cy="584775"/>
          </a:xfrm>
          <a:prstGeom prst="rect">
            <a:avLst/>
          </a:prstGeom>
          <a:noFill/>
        </p:spPr>
        <p:txBody>
          <a:bodyPr wrap="square" rtlCol="0">
            <a:spAutoFit/>
          </a:bodyPr>
          <a:lstStyle/>
          <a:p>
            <a:r>
              <a:rPr lang="en" altLang="zh-CN" sz="1600" dirty="0"/>
              <a:t>Go</a:t>
            </a:r>
            <a:r>
              <a:rPr lang="zh-CN" altLang="en-US" sz="1600" dirty="0"/>
              <a:t>语言开发自</a:t>
            </a:r>
            <a:r>
              <a:rPr lang="en" altLang="zh-CN" sz="1600" dirty="0"/>
              <a:t>Google</a:t>
            </a:r>
            <a:r>
              <a:rPr lang="zh-CN" altLang="en" sz="1600" dirty="0"/>
              <a:t>，</a:t>
            </a:r>
            <a:r>
              <a:rPr lang="zh-CN" altLang="en-US" sz="1600" dirty="0"/>
              <a:t>是一门支持并发编程和内存垃圾回收的编译型静态类型语言。它是一个开源的项目：</a:t>
            </a:r>
            <a:r>
              <a:rPr lang="en" altLang="zh-CN" sz="1600" dirty="0"/>
              <a:t>Google</a:t>
            </a:r>
            <a:r>
              <a:rPr lang="zh-CN" altLang="en-US" sz="1600" dirty="0"/>
              <a:t>从公共的代码库中导入代码而不是相反。</a:t>
            </a:r>
          </a:p>
        </p:txBody>
      </p:sp>
      <p:sp>
        <p:nvSpPr>
          <p:cNvPr id="5" name="文本框 4">
            <a:extLst>
              <a:ext uri="{FF2B5EF4-FFF2-40B4-BE49-F238E27FC236}">
                <a16:creationId xmlns:a16="http://schemas.microsoft.com/office/drawing/2014/main" id="{C28C3DB5-CDD6-F64D-9896-1A9C47F03084}"/>
              </a:ext>
            </a:extLst>
          </p:cNvPr>
          <p:cNvSpPr txBox="1"/>
          <p:nvPr/>
        </p:nvSpPr>
        <p:spPr>
          <a:xfrm>
            <a:off x="1102107" y="2433400"/>
            <a:ext cx="10874545" cy="1077218"/>
          </a:xfrm>
          <a:prstGeom prst="rect">
            <a:avLst/>
          </a:prstGeom>
          <a:noFill/>
        </p:spPr>
        <p:txBody>
          <a:bodyPr wrap="square" rtlCol="0">
            <a:spAutoFit/>
          </a:bodyPr>
          <a:lstStyle/>
          <a:p>
            <a:r>
              <a:rPr lang="en" altLang="zh-CN" sz="1600" dirty="0"/>
              <a:t>Go</a:t>
            </a:r>
            <a:r>
              <a:rPr lang="zh-CN" altLang="en-US" sz="1600" dirty="0"/>
              <a:t>语言运行效率高，具有较强的可伸缩性</a:t>
            </a:r>
            <a:r>
              <a:rPr lang="en-US" altLang="zh-CN" sz="1600" dirty="0"/>
              <a:t>(</a:t>
            </a:r>
            <a:r>
              <a:rPr lang="en" altLang="zh-CN" sz="1600" dirty="0"/>
              <a:t>scalable)</a:t>
            </a:r>
            <a:r>
              <a:rPr lang="zh-CN" altLang="en" sz="1600" dirty="0"/>
              <a:t>，</a:t>
            </a:r>
            <a:r>
              <a:rPr lang="zh-CN" altLang="en-US" sz="1600" dirty="0"/>
              <a:t>而且使用它进行工作时的效率也很高。有些程序员发现用它编程很有意思；还有一些程序员认为它缺乏想象力甚至很烦人。在本文中我们将解释为什么这两种观点并不相互矛盾。</a:t>
            </a:r>
            <a:r>
              <a:rPr lang="en" altLang="zh-CN" sz="1600" dirty="0"/>
              <a:t>Go</a:t>
            </a:r>
            <a:r>
              <a:rPr lang="zh-CN" altLang="en-US" sz="1600" dirty="0"/>
              <a:t>是为解决</a:t>
            </a:r>
            <a:r>
              <a:rPr lang="en" altLang="zh-CN" sz="1600" dirty="0"/>
              <a:t>Google</a:t>
            </a:r>
            <a:r>
              <a:rPr lang="zh-CN" altLang="en-US" sz="1600" dirty="0"/>
              <a:t>在软件开发中遇到的问题而设计的，虽然因此而设计出的语言不会是一门在研究领域里具有突破性进展的语言，但它却是大型软件项目中软件工程方面的一个非常棒的工具。</a:t>
            </a:r>
          </a:p>
        </p:txBody>
      </p:sp>
      <p:sp>
        <p:nvSpPr>
          <p:cNvPr id="7" name="文本框 6">
            <a:extLst>
              <a:ext uri="{FF2B5EF4-FFF2-40B4-BE49-F238E27FC236}">
                <a16:creationId xmlns:a16="http://schemas.microsoft.com/office/drawing/2014/main" id="{171EA6A5-C15B-6C4F-9906-10C824229F4F}"/>
              </a:ext>
            </a:extLst>
          </p:cNvPr>
          <p:cNvSpPr txBox="1"/>
          <p:nvPr/>
        </p:nvSpPr>
        <p:spPr>
          <a:xfrm>
            <a:off x="1102107" y="3580139"/>
            <a:ext cx="10874545" cy="1077218"/>
          </a:xfrm>
          <a:prstGeom prst="rect">
            <a:avLst/>
          </a:prstGeom>
          <a:noFill/>
        </p:spPr>
        <p:txBody>
          <a:bodyPr wrap="square" rtlCol="0">
            <a:spAutoFit/>
          </a:bodyPr>
          <a:lstStyle/>
          <a:p>
            <a:r>
              <a:rPr lang="zh-CN" altLang="en-US" sz="1600" dirty="0"/>
              <a:t>当</a:t>
            </a:r>
            <a:r>
              <a:rPr lang="en" altLang="zh-CN" sz="1600" dirty="0"/>
              <a:t>Go</a:t>
            </a:r>
            <a:r>
              <a:rPr lang="zh-CN" altLang="en-US" sz="1600" dirty="0"/>
              <a:t>刚推出来时，有人认为它缺乏某些大家公认的现代编程语言中所特有的特性或方法论。缺了这些东西，</a:t>
            </a:r>
            <a:r>
              <a:rPr lang="en" altLang="zh-CN" sz="1600" dirty="0"/>
              <a:t>Go</a:t>
            </a:r>
            <a:r>
              <a:rPr lang="zh-CN" altLang="en-US" sz="1600" dirty="0"/>
              <a:t>语言怎么可能会有存在的价值？我们回答这个问题的答案在于，</a:t>
            </a:r>
            <a:r>
              <a:rPr lang="en" altLang="zh-CN" sz="1600" dirty="0"/>
              <a:t>Go</a:t>
            </a:r>
            <a:r>
              <a:rPr lang="zh-CN" altLang="en-US" sz="1600" dirty="0"/>
              <a:t>的确具有一些特性，而这些特性可以解决困扰大规模软件开发的一些问题。这些问题包括：</a:t>
            </a:r>
          </a:p>
          <a:p>
            <a:endParaRPr kumimoji="1" lang="zh-CN" altLang="en-US" sz="1600" dirty="0"/>
          </a:p>
        </p:txBody>
      </p:sp>
      <p:sp>
        <p:nvSpPr>
          <p:cNvPr id="2" name="文本框 1">
            <a:extLst>
              <a:ext uri="{FF2B5EF4-FFF2-40B4-BE49-F238E27FC236}">
                <a16:creationId xmlns:a16="http://schemas.microsoft.com/office/drawing/2014/main" id="{4D7E14A9-F495-2B40-BC6D-8662A4BCE567}"/>
              </a:ext>
            </a:extLst>
          </p:cNvPr>
          <p:cNvSpPr txBox="1"/>
          <p:nvPr/>
        </p:nvSpPr>
        <p:spPr>
          <a:xfrm>
            <a:off x="1102107" y="4377447"/>
            <a:ext cx="4987263" cy="2585323"/>
          </a:xfrm>
          <a:prstGeom prst="rect">
            <a:avLst/>
          </a:prstGeom>
          <a:noFill/>
        </p:spPr>
        <p:txBody>
          <a:bodyPr wrap="none" rtlCol="0">
            <a:spAutoFit/>
          </a:bodyPr>
          <a:lstStyle/>
          <a:p>
            <a:pPr marL="285750" indent="-285750">
              <a:buFont typeface="Arial" panose="020B0604020202020204" pitchFamily="34" charset="0"/>
              <a:buChar char="•"/>
            </a:pPr>
            <a:r>
              <a:rPr lang="en" altLang="zh-CN" sz="1600" dirty="0"/>
              <a:t>Build</a:t>
            </a:r>
            <a:r>
              <a:rPr lang="zh-CN" altLang="en-US" sz="1600" dirty="0"/>
              <a:t>速度缓慢</a:t>
            </a:r>
          </a:p>
          <a:p>
            <a:pPr marL="285750" indent="-285750">
              <a:buFont typeface="Arial" panose="020B0604020202020204" pitchFamily="34" charset="0"/>
              <a:buChar char="•"/>
            </a:pPr>
            <a:r>
              <a:rPr lang="zh-CN" altLang="en-US" sz="1600" dirty="0"/>
              <a:t>失控的依赖关系</a:t>
            </a:r>
          </a:p>
          <a:p>
            <a:pPr marL="285750" indent="-285750">
              <a:buFont typeface="Arial" panose="020B0604020202020204" pitchFamily="34" charset="0"/>
              <a:buChar char="•"/>
            </a:pPr>
            <a:r>
              <a:rPr lang="zh-CN" altLang="en-US" sz="1600" dirty="0"/>
              <a:t>每个程序员使用同一门语言的不同子集</a:t>
            </a:r>
          </a:p>
          <a:p>
            <a:pPr marL="285750" indent="-285750">
              <a:buFont typeface="Arial" panose="020B0604020202020204" pitchFamily="34" charset="0"/>
              <a:buChar char="•"/>
            </a:pPr>
            <a:r>
              <a:rPr lang="zh-CN" altLang="en-US" sz="1600" dirty="0"/>
              <a:t>程序难以理解（代码难以阅读，文档不全面等待）</a:t>
            </a:r>
          </a:p>
          <a:p>
            <a:pPr marL="285750" indent="-285750">
              <a:buFont typeface="Arial" panose="020B0604020202020204" pitchFamily="34" charset="0"/>
              <a:buChar char="•"/>
            </a:pPr>
            <a:r>
              <a:rPr lang="zh-CN" altLang="en-US" sz="1600" dirty="0"/>
              <a:t>很多重复性的劳动</a:t>
            </a:r>
          </a:p>
          <a:p>
            <a:pPr marL="285750" indent="-285750">
              <a:buFont typeface="Arial" panose="020B0604020202020204" pitchFamily="34" charset="0"/>
              <a:buChar char="•"/>
            </a:pPr>
            <a:r>
              <a:rPr lang="zh-CN" altLang="en-US" sz="1600" dirty="0"/>
              <a:t>更新的代价大</a:t>
            </a:r>
          </a:p>
          <a:p>
            <a:pPr marL="285750" indent="-285750">
              <a:buFont typeface="Arial" panose="020B0604020202020204" pitchFamily="34" charset="0"/>
              <a:buChar char="•"/>
            </a:pPr>
            <a:r>
              <a:rPr lang="zh-CN" altLang="en-US" sz="1600" dirty="0"/>
              <a:t>版本偏斜（</a:t>
            </a:r>
            <a:r>
              <a:rPr lang="en" altLang="zh-CN" sz="1600" dirty="0"/>
              <a:t>version skew</a:t>
            </a:r>
            <a:r>
              <a:rPr lang="zh-CN" altLang="en" sz="1600" dirty="0"/>
              <a:t>）</a:t>
            </a:r>
          </a:p>
          <a:p>
            <a:pPr marL="285750" indent="-285750">
              <a:buFont typeface="Arial" panose="020B0604020202020204" pitchFamily="34" charset="0"/>
              <a:buChar char="•"/>
            </a:pPr>
            <a:r>
              <a:rPr lang="zh-CN" altLang="en-US" sz="1600" dirty="0"/>
              <a:t>难以编写自动化工具</a:t>
            </a:r>
          </a:p>
          <a:p>
            <a:pPr marL="285750" indent="-285750">
              <a:buFont typeface="Arial" panose="020B0604020202020204" pitchFamily="34" charset="0"/>
              <a:buChar char="•"/>
            </a:pPr>
            <a:r>
              <a:rPr lang="zh-CN" altLang="en-US" sz="1600" dirty="0"/>
              <a:t>语言交叉</a:t>
            </a:r>
            <a:r>
              <a:rPr lang="en" altLang="zh-CN" sz="1600" dirty="0"/>
              <a:t>Build</a:t>
            </a:r>
            <a:r>
              <a:rPr lang="zh-CN" altLang="en" sz="1600" dirty="0"/>
              <a:t>（</a:t>
            </a:r>
            <a:r>
              <a:rPr lang="en" altLang="zh-CN" sz="1600" dirty="0"/>
              <a:t>cross-language build</a:t>
            </a:r>
            <a:r>
              <a:rPr lang="zh-CN" altLang="en" sz="1600" dirty="0"/>
              <a:t>）</a:t>
            </a:r>
            <a:r>
              <a:rPr lang="zh-CN" altLang="en-US" sz="1600" dirty="0"/>
              <a:t>产生的问题</a:t>
            </a:r>
          </a:p>
          <a:p>
            <a:endParaRPr kumimoji="1" lang="zh-CN" altLang="en-US" dirty="0"/>
          </a:p>
        </p:txBody>
      </p:sp>
    </p:spTree>
    <p:extLst>
      <p:ext uri="{BB962C8B-B14F-4D97-AF65-F5344CB8AC3E}">
        <p14:creationId xmlns:p14="http://schemas.microsoft.com/office/powerpoint/2010/main" val="3154684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二、</a:t>
            </a:r>
            <a:r>
              <a:rPr lang="en" altLang="zh-CN" sz="2800" dirty="0"/>
              <a:t>go</a:t>
            </a:r>
            <a:r>
              <a:rPr lang="zh-CN" altLang="en-US" sz="2800" dirty="0"/>
              <a:t>语言配置及使用</a:t>
            </a:r>
          </a:p>
          <a:p>
            <a:endParaRPr lang="zh-CN" altLang="en-US" sz="1200" dirty="0"/>
          </a:p>
        </p:txBody>
      </p:sp>
    </p:spTree>
    <p:extLst>
      <p:ext uri="{BB962C8B-B14F-4D97-AF65-F5344CB8AC3E}">
        <p14:creationId xmlns:p14="http://schemas.microsoft.com/office/powerpoint/2010/main" val="3029315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8"/>
            <a:ext cx="4614203" cy="1477328"/>
          </a:xfrm>
          <a:prstGeom prst="rect">
            <a:avLst/>
          </a:prstGeom>
          <a:noFill/>
        </p:spPr>
        <p:txBody>
          <a:bodyPr wrap="square" rtlCol="0">
            <a:spAutoFit/>
          </a:bodyPr>
          <a:lstStyle/>
          <a:p>
            <a:pPr latinLnBrk="1"/>
            <a:r>
              <a:rPr lang="en" altLang="zh-CN" dirty="0"/>
              <a:t>Go </a:t>
            </a:r>
            <a:r>
              <a:rPr lang="zh-CN" altLang="en-US" dirty="0"/>
              <a:t>语言支持以下系统：</a:t>
            </a:r>
          </a:p>
          <a:p>
            <a:pPr latinLnBrk="1"/>
            <a:r>
              <a:rPr lang="en" altLang="zh-CN" dirty="0"/>
              <a:t>Linux</a:t>
            </a:r>
          </a:p>
          <a:p>
            <a:pPr latinLnBrk="1"/>
            <a:r>
              <a:rPr lang="en" altLang="zh-CN" dirty="0"/>
              <a:t>FreeBSD</a:t>
            </a:r>
          </a:p>
          <a:p>
            <a:pPr latinLnBrk="1"/>
            <a:r>
              <a:rPr lang="en" altLang="zh-CN" dirty="0"/>
              <a:t>Mac OS X</a:t>
            </a:r>
            <a:r>
              <a:rPr lang="zh-CN" altLang="en" dirty="0"/>
              <a:t>（</a:t>
            </a:r>
            <a:r>
              <a:rPr lang="zh-CN" altLang="en-US" dirty="0"/>
              <a:t>也称为 </a:t>
            </a:r>
            <a:r>
              <a:rPr lang="en" altLang="zh-CN" dirty="0"/>
              <a:t>Darwin</a:t>
            </a:r>
            <a:r>
              <a:rPr lang="zh-CN" altLang="en" dirty="0"/>
              <a:t>）</a:t>
            </a:r>
          </a:p>
          <a:p>
            <a:pPr latinLnBrk="1"/>
            <a:r>
              <a:rPr lang="en" altLang="zh-CN" dirty="0"/>
              <a:t>Windows</a:t>
            </a:r>
          </a:p>
        </p:txBody>
      </p:sp>
      <p:pic>
        <p:nvPicPr>
          <p:cNvPr id="2" name="图片 1">
            <a:extLst>
              <a:ext uri="{FF2B5EF4-FFF2-40B4-BE49-F238E27FC236}">
                <a16:creationId xmlns:a16="http://schemas.microsoft.com/office/drawing/2014/main" id="{D2F88119-6788-4342-A89D-BC2428216881}"/>
              </a:ext>
            </a:extLst>
          </p:cNvPr>
          <p:cNvPicPr>
            <a:picLocks noChangeAspect="1"/>
          </p:cNvPicPr>
          <p:nvPr/>
        </p:nvPicPr>
        <p:blipFill>
          <a:blip r:embed="rId3"/>
          <a:stretch>
            <a:fillRect/>
          </a:stretch>
        </p:blipFill>
        <p:spPr>
          <a:xfrm>
            <a:off x="3202291" y="1070841"/>
            <a:ext cx="8989709" cy="4892887"/>
          </a:xfrm>
          <a:prstGeom prst="rect">
            <a:avLst/>
          </a:prstGeom>
        </p:spPr>
      </p:pic>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4064552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4777957" cy="2800767"/>
          </a:xfrm>
          <a:prstGeom prst="rect">
            <a:avLst/>
          </a:prstGeom>
          <a:solidFill>
            <a:schemeClr val="bg1">
              <a:lumMod val="85000"/>
            </a:schemeClr>
          </a:solidFill>
        </p:spPr>
        <p:txBody>
          <a:bodyPr wrap="square" rtlCol="0">
            <a:spAutoFit/>
          </a:bodyPr>
          <a:lstStyle/>
          <a:p>
            <a:pPr latinLnBrk="1"/>
            <a:r>
              <a:rPr lang="zh-CN" altLang="en-US" sz="1600" dirty="0"/>
              <a:t>在</a:t>
            </a:r>
            <a:r>
              <a:rPr lang="en" altLang="zh-CN" sz="1600" dirty="0"/>
              <a:t>UNIX/Linux/Mac OS X, </a:t>
            </a:r>
            <a:r>
              <a:rPr lang="zh-CN" altLang="en-US" sz="1600" dirty="0"/>
              <a:t>和 </a:t>
            </a:r>
            <a:r>
              <a:rPr lang="en" altLang="zh-CN" sz="1600" dirty="0"/>
              <a:t>FreeBSD</a:t>
            </a:r>
            <a:r>
              <a:rPr lang="zh-CN" altLang="en-US" sz="1600" dirty="0"/>
              <a:t>系统下安装方法：</a:t>
            </a:r>
          </a:p>
          <a:p>
            <a:pPr latinLnBrk="1"/>
            <a:endParaRPr lang="zh-CN" altLang="en-US" sz="1600" dirty="0"/>
          </a:p>
          <a:p>
            <a:pPr latinLnBrk="1"/>
            <a:r>
              <a:rPr lang="en-US" altLang="zh-CN" sz="1600" dirty="0"/>
              <a:t>1</a:t>
            </a:r>
            <a:r>
              <a:rPr lang="zh-CN" altLang="en-US" sz="1600" dirty="0"/>
              <a:t>、下载二进制包：</a:t>
            </a:r>
            <a:r>
              <a:rPr lang="en" altLang="zh-CN" sz="1600" dirty="0"/>
              <a:t>go1.4.linux-amd64.tar.gz</a:t>
            </a:r>
            <a:r>
              <a:rPr lang="zh-CN" altLang="en" sz="1600" dirty="0"/>
              <a:t>。</a:t>
            </a:r>
          </a:p>
          <a:p>
            <a:pPr latinLnBrk="1"/>
            <a:endParaRPr lang="zh-CN" altLang="en" sz="1600" dirty="0"/>
          </a:p>
          <a:p>
            <a:pPr latinLnBrk="1"/>
            <a:r>
              <a:rPr lang="en" altLang="zh-CN" sz="1600" dirty="0"/>
              <a:t>2</a:t>
            </a:r>
            <a:r>
              <a:rPr lang="zh-CN" altLang="en" sz="1600" dirty="0"/>
              <a:t>、</a:t>
            </a:r>
            <a:r>
              <a:rPr lang="zh-CN" altLang="en-US" sz="1600" dirty="0"/>
              <a:t>将下载的二进制包解压至 </a:t>
            </a:r>
            <a:r>
              <a:rPr lang="en-US" altLang="zh-CN" sz="1600" dirty="0"/>
              <a:t>/</a:t>
            </a:r>
            <a:r>
              <a:rPr lang="en" altLang="zh-CN" sz="1600" dirty="0" err="1"/>
              <a:t>usr</a:t>
            </a:r>
            <a:r>
              <a:rPr lang="en" altLang="zh-CN" sz="1600" dirty="0"/>
              <a:t>/local</a:t>
            </a:r>
            <a:r>
              <a:rPr lang="zh-CN" altLang="en-US" sz="1600" dirty="0"/>
              <a:t>目录。</a:t>
            </a:r>
          </a:p>
          <a:p>
            <a:pPr latinLnBrk="1"/>
            <a:endParaRPr lang="zh-CN" altLang="en-US" sz="1600" dirty="0"/>
          </a:p>
          <a:p>
            <a:pPr latinLnBrk="1"/>
            <a:r>
              <a:rPr lang="en" altLang="zh-CN" sz="1600" dirty="0">
                <a:solidFill>
                  <a:srgbClr val="FF0000"/>
                </a:solidFill>
              </a:rPr>
              <a:t>tar -C /</a:t>
            </a:r>
            <a:r>
              <a:rPr lang="en" altLang="zh-CN" sz="1600" dirty="0" err="1">
                <a:solidFill>
                  <a:srgbClr val="FF0000"/>
                </a:solidFill>
              </a:rPr>
              <a:t>usr</a:t>
            </a:r>
            <a:r>
              <a:rPr lang="en" altLang="zh-CN" sz="1600" dirty="0">
                <a:solidFill>
                  <a:srgbClr val="FF0000"/>
                </a:solidFill>
              </a:rPr>
              <a:t>/local -</a:t>
            </a:r>
            <a:r>
              <a:rPr lang="en" altLang="zh-CN" sz="1600" dirty="0" err="1">
                <a:solidFill>
                  <a:srgbClr val="FF0000"/>
                </a:solidFill>
              </a:rPr>
              <a:t>xzf</a:t>
            </a:r>
            <a:r>
              <a:rPr lang="en" altLang="zh-CN" sz="1600" dirty="0">
                <a:solidFill>
                  <a:srgbClr val="FF0000"/>
                </a:solidFill>
              </a:rPr>
              <a:t> go1.4.linux-amd64.tar.gz</a:t>
            </a:r>
          </a:p>
          <a:p>
            <a:pPr latinLnBrk="1"/>
            <a:endParaRPr lang="en-US" altLang="zh-CN" sz="1600" dirty="0"/>
          </a:p>
          <a:p>
            <a:pPr latinLnBrk="1"/>
            <a:r>
              <a:rPr lang="en-US" altLang="zh-CN" sz="1600" dirty="0"/>
              <a:t>3</a:t>
            </a:r>
            <a:r>
              <a:rPr lang="zh-CN" altLang="en-US" sz="1600" dirty="0"/>
              <a:t>、将 </a:t>
            </a:r>
            <a:r>
              <a:rPr lang="en-US" altLang="zh-CN" sz="1600" dirty="0"/>
              <a:t>/</a:t>
            </a:r>
            <a:r>
              <a:rPr lang="en" altLang="zh-CN" sz="1600" dirty="0" err="1"/>
              <a:t>usr</a:t>
            </a:r>
            <a:r>
              <a:rPr lang="en" altLang="zh-CN" sz="1600" dirty="0"/>
              <a:t>/local/go/bin </a:t>
            </a:r>
            <a:r>
              <a:rPr lang="zh-CN" altLang="en-US" sz="1600" dirty="0"/>
              <a:t>目录添加至</a:t>
            </a:r>
            <a:r>
              <a:rPr lang="en" altLang="zh-CN" sz="1600" dirty="0"/>
              <a:t>PATH</a:t>
            </a:r>
            <a:r>
              <a:rPr lang="zh-CN" altLang="en-US" sz="1600" dirty="0"/>
              <a:t>环境变量：</a:t>
            </a:r>
            <a:endParaRPr lang="en-US" altLang="zh-CN" sz="1600" dirty="0"/>
          </a:p>
          <a:p>
            <a:pPr latinLnBrk="1"/>
            <a:endParaRPr lang="zh-CN" altLang="en-US" sz="1600" dirty="0"/>
          </a:p>
          <a:p>
            <a:r>
              <a:rPr lang="en" altLang="zh-CN" sz="1600" dirty="0">
                <a:solidFill>
                  <a:srgbClr val="FF0000"/>
                </a:solidFill>
              </a:rPr>
              <a:t>export PATH=$PATH:/</a:t>
            </a:r>
            <a:r>
              <a:rPr lang="en" altLang="zh-CN" sz="1600" dirty="0" err="1">
                <a:solidFill>
                  <a:srgbClr val="FF0000"/>
                </a:solidFill>
              </a:rPr>
              <a:t>usr</a:t>
            </a:r>
            <a:r>
              <a:rPr lang="en" altLang="zh-CN" sz="1600" dirty="0">
                <a:solidFill>
                  <a:srgbClr val="FF0000"/>
                </a:solidFill>
              </a:rPr>
              <a:t>/local/go/bin</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BD128EA3-CD46-E340-9629-1293A2C83B0E}"/>
              </a:ext>
            </a:extLst>
          </p:cNvPr>
          <p:cNvSpPr txBox="1"/>
          <p:nvPr/>
        </p:nvSpPr>
        <p:spPr>
          <a:xfrm>
            <a:off x="319337" y="4217256"/>
            <a:ext cx="3552272" cy="2308324"/>
          </a:xfrm>
          <a:prstGeom prst="rect">
            <a:avLst/>
          </a:prstGeom>
          <a:solidFill>
            <a:schemeClr val="bg2"/>
          </a:solidFill>
        </p:spPr>
        <p:txBody>
          <a:bodyPr wrap="square" rtlCol="0">
            <a:spAutoFit/>
          </a:bodyPr>
          <a:lstStyle/>
          <a:p>
            <a:r>
              <a:rPr lang="en" altLang="zh-CN" sz="1600" dirty="0" err="1"/>
              <a:t>test.go</a:t>
            </a:r>
            <a:r>
              <a:rPr lang="en" altLang="zh-CN" sz="1600" dirty="0"/>
              <a:t> </a:t>
            </a:r>
            <a:r>
              <a:rPr lang="zh-CN" altLang="en-US" sz="1600" dirty="0"/>
              <a:t>文件代码</a:t>
            </a:r>
          </a:p>
          <a:p>
            <a:r>
              <a:rPr lang="en-US" altLang="zh-CN" sz="1600" dirty="0"/>
              <a:t>---</a:t>
            </a:r>
            <a:endParaRPr lang="en" altLang="zh-CN" sz="1600" dirty="0"/>
          </a:p>
          <a:p>
            <a:r>
              <a:rPr lang="en" altLang="zh-CN" sz="1600" dirty="0"/>
              <a:t>package main</a:t>
            </a:r>
            <a:br>
              <a:rPr lang="en" altLang="zh-CN" sz="1600" dirty="0"/>
            </a:br>
            <a:br>
              <a:rPr lang="en" altLang="zh-CN" sz="1600" dirty="0"/>
            </a:br>
            <a:r>
              <a:rPr lang="en" altLang="zh-CN" sz="1600" dirty="0"/>
              <a:t>import "</a:t>
            </a:r>
            <a:r>
              <a:rPr lang="en" altLang="zh-CN" sz="1600" dirty="0" err="1"/>
              <a:t>fmt</a:t>
            </a:r>
            <a:r>
              <a:rPr lang="en" altLang="zh-CN" sz="1600" dirty="0"/>
              <a:t>"</a:t>
            </a:r>
            <a:br>
              <a:rPr lang="en" altLang="zh-CN" sz="1600" dirty="0"/>
            </a:br>
            <a:br>
              <a:rPr lang="en" altLang="zh-CN" sz="1600" dirty="0"/>
            </a:br>
            <a:r>
              <a:rPr lang="en" altLang="zh-CN" sz="1600" dirty="0" err="1"/>
              <a:t>func</a:t>
            </a:r>
            <a:r>
              <a:rPr lang="en" altLang="zh-CN" sz="1600" dirty="0"/>
              <a:t> main() {</a:t>
            </a:r>
            <a:br>
              <a:rPr lang="en" altLang="zh-CN" sz="1600" dirty="0"/>
            </a:br>
            <a:r>
              <a:rPr lang="en" altLang="zh-CN" sz="1600" dirty="0"/>
              <a:t>   </a:t>
            </a:r>
            <a:r>
              <a:rPr lang="en" altLang="zh-CN" sz="1600" dirty="0" err="1"/>
              <a:t>fmt.Println</a:t>
            </a:r>
            <a:r>
              <a:rPr lang="en" altLang="zh-CN" sz="1600" dirty="0"/>
              <a:t>("Hello, World!")</a:t>
            </a:r>
            <a:br>
              <a:rPr lang="en" altLang="zh-CN" sz="1600" dirty="0"/>
            </a:br>
            <a:r>
              <a:rPr lang="en" altLang="zh-CN" sz="1600" dirty="0"/>
              <a:t>}</a:t>
            </a:r>
            <a:endParaRPr lang="zh-CN" altLang="en-US" sz="1600" dirty="0"/>
          </a:p>
        </p:txBody>
      </p:sp>
      <p:pic>
        <p:nvPicPr>
          <p:cNvPr id="5" name="图片 4">
            <a:extLst>
              <a:ext uri="{FF2B5EF4-FFF2-40B4-BE49-F238E27FC236}">
                <a16:creationId xmlns:a16="http://schemas.microsoft.com/office/drawing/2014/main" id="{122E607E-181F-5341-94D6-2FFF7E2E6D71}"/>
              </a:ext>
            </a:extLst>
          </p:cNvPr>
          <p:cNvPicPr>
            <a:picLocks noChangeAspect="1"/>
          </p:cNvPicPr>
          <p:nvPr/>
        </p:nvPicPr>
        <p:blipFill>
          <a:blip r:embed="rId3"/>
          <a:stretch>
            <a:fillRect/>
          </a:stretch>
        </p:blipFill>
        <p:spPr>
          <a:xfrm>
            <a:off x="5484455" y="1170039"/>
            <a:ext cx="6538932" cy="3921598"/>
          </a:xfrm>
          <a:prstGeom prst="rect">
            <a:avLst/>
          </a:prstGeom>
        </p:spPr>
      </p:pic>
      <p:sp>
        <p:nvSpPr>
          <p:cNvPr id="6" name="文本框 5">
            <a:extLst>
              <a:ext uri="{FF2B5EF4-FFF2-40B4-BE49-F238E27FC236}">
                <a16:creationId xmlns:a16="http://schemas.microsoft.com/office/drawing/2014/main" id="{A4154E9A-2B66-E544-BFBA-BAB7CA0DA3C1}"/>
              </a:ext>
            </a:extLst>
          </p:cNvPr>
          <p:cNvSpPr txBox="1"/>
          <p:nvPr/>
        </p:nvSpPr>
        <p:spPr>
          <a:xfrm>
            <a:off x="5327743" y="5272392"/>
            <a:ext cx="6176884" cy="1938992"/>
          </a:xfrm>
          <a:prstGeom prst="rect">
            <a:avLst/>
          </a:prstGeom>
          <a:noFill/>
        </p:spPr>
        <p:txBody>
          <a:bodyPr wrap="none" rtlCol="0">
            <a:spAutoFit/>
          </a:bodyPr>
          <a:lstStyle/>
          <a:p>
            <a:r>
              <a:rPr lang="zh-CN" altLang="en-US" dirty="0"/>
              <a:t>  </a:t>
            </a:r>
            <a:r>
              <a:rPr lang="zh-CN" altLang="en-US" sz="1600" dirty="0"/>
              <a:t>在我们编写我们的第一个</a:t>
            </a:r>
            <a:r>
              <a:rPr lang="en" altLang="zh-CN" sz="1600" dirty="0" err="1"/>
              <a:t>golang</a:t>
            </a:r>
            <a:r>
              <a:rPr lang="zh-CN" altLang="en-US" sz="1600" dirty="0"/>
              <a:t>程序之前，我们必须要先创建我们</a:t>
            </a:r>
            <a:endParaRPr lang="en-US" altLang="zh-CN" sz="1600" dirty="0"/>
          </a:p>
          <a:p>
            <a:r>
              <a:rPr lang="zh-CN" altLang="en-US" sz="1600" dirty="0"/>
              <a:t>的</a:t>
            </a:r>
            <a:r>
              <a:rPr lang="en" altLang="zh-CN" sz="1600" dirty="0" err="1"/>
              <a:t>golang</a:t>
            </a:r>
            <a:r>
              <a:rPr lang="zh-CN" altLang="en-US" sz="1600" dirty="0"/>
              <a:t>的工作空间</a:t>
            </a:r>
            <a:r>
              <a:rPr lang="en-US" altLang="zh-CN" sz="1600" dirty="0"/>
              <a:t>(</a:t>
            </a:r>
            <a:r>
              <a:rPr lang="en" altLang="zh-CN" sz="1600" dirty="0"/>
              <a:t>workspace)</a:t>
            </a:r>
            <a:r>
              <a:rPr lang="zh-CN" altLang="en-US" sz="1600" dirty="0"/>
              <a:t>目录，该目录下有三个子目录：</a:t>
            </a:r>
            <a:endParaRPr lang="en-US" altLang="zh-CN" sz="1600" dirty="0"/>
          </a:p>
          <a:p>
            <a:r>
              <a:rPr lang="en" altLang="zh-CN" sz="1600" dirty="0"/>
              <a:t>bin, </a:t>
            </a:r>
            <a:r>
              <a:rPr lang="en" altLang="zh-CN" sz="1600" dirty="0" err="1"/>
              <a:t>pkg</a:t>
            </a:r>
            <a:r>
              <a:rPr lang="en" altLang="zh-CN" sz="1600" dirty="0"/>
              <a:t>, </a:t>
            </a:r>
            <a:r>
              <a:rPr lang="en" altLang="zh-CN" sz="1600" dirty="0" err="1"/>
              <a:t>src</a:t>
            </a:r>
            <a:r>
              <a:rPr lang="zh-CN" altLang="en-US" sz="1600" dirty="0"/>
              <a:t>。</a:t>
            </a:r>
            <a:r>
              <a:rPr lang="en" altLang="zh-CN" sz="1600" dirty="0"/>
              <a:t> bin : </a:t>
            </a:r>
            <a:r>
              <a:rPr lang="zh-CN" altLang="en-US" sz="1600" dirty="0"/>
              <a:t>生成的可执行文件的目录；</a:t>
            </a:r>
            <a:r>
              <a:rPr lang="en" altLang="zh-CN" sz="1600" dirty="0"/>
              <a:t> </a:t>
            </a:r>
            <a:r>
              <a:rPr lang="en" altLang="zh-CN" sz="1600" dirty="0" err="1"/>
              <a:t>pkg</a:t>
            </a:r>
            <a:r>
              <a:rPr lang="en" altLang="zh-CN" sz="1600" dirty="0"/>
              <a:t>: </a:t>
            </a:r>
            <a:r>
              <a:rPr lang="zh-CN" altLang="en-US" sz="1600" dirty="0"/>
              <a:t>编译生成包的</a:t>
            </a:r>
            <a:endParaRPr lang="en-US" altLang="zh-CN" sz="1600" dirty="0"/>
          </a:p>
          <a:p>
            <a:r>
              <a:rPr lang="zh-CN" altLang="en-US" sz="1600" dirty="0"/>
              <a:t>目标文件目录；</a:t>
            </a:r>
            <a:r>
              <a:rPr lang="en" altLang="zh-CN" sz="1600" dirty="0"/>
              <a:t> </a:t>
            </a:r>
            <a:r>
              <a:rPr lang="en" altLang="zh-CN" sz="1600" dirty="0" err="1"/>
              <a:t>src</a:t>
            </a:r>
            <a:r>
              <a:rPr lang="en" altLang="zh-CN" sz="1600" dirty="0"/>
              <a:t> : </a:t>
            </a:r>
            <a:r>
              <a:rPr lang="en" altLang="zh-CN" sz="1600" dirty="0" err="1"/>
              <a:t>golang</a:t>
            </a:r>
            <a:r>
              <a:rPr lang="zh-CN" altLang="en-US" sz="1600" dirty="0"/>
              <a:t>的源码文件。</a:t>
            </a:r>
          </a:p>
          <a:p>
            <a:endParaRPr lang="zh-CN" altLang="en-US" dirty="0"/>
          </a:p>
          <a:p>
            <a:endParaRPr lang="zh-CN" altLang="en-US" dirty="0"/>
          </a:p>
          <a:p>
            <a:endParaRPr kumimoji="1" lang="zh-CN" altLang="en-US" dirty="0"/>
          </a:p>
        </p:txBody>
      </p:sp>
    </p:spTree>
    <p:extLst>
      <p:ext uri="{BB962C8B-B14F-4D97-AF65-F5344CB8AC3E}">
        <p14:creationId xmlns:p14="http://schemas.microsoft.com/office/powerpoint/2010/main" val="2486493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BE8BC9E7-E280-0D4A-BAD8-9DB6FAE18AE8}"/>
              </a:ext>
            </a:extLst>
          </p:cNvPr>
          <p:cNvPicPr>
            <a:picLocks noChangeAspect="1"/>
          </p:cNvPicPr>
          <p:nvPr/>
        </p:nvPicPr>
        <p:blipFill>
          <a:blip r:embed="rId3"/>
          <a:stretch>
            <a:fillRect/>
          </a:stretch>
        </p:blipFill>
        <p:spPr>
          <a:xfrm>
            <a:off x="427071" y="1262526"/>
            <a:ext cx="6007100" cy="3644900"/>
          </a:xfrm>
          <a:prstGeom prst="rect">
            <a:avLst/>
          </a:prstGeom>
        </p:spPr>
      </p:pic>
    </p:spTree>
    <p:extLst>
      <p:ext uri="{BB962C8B-B14F-4D97-AF65-F5344CB8AC3E}">
        <p14:creationId xmlns:p14="http://schemas.microsoft.com/office/powerpoint/2010/main" val="1709959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2</a:t>
            </a:r>
            <a:r>
              <a:rPr lang="zh-CN" altLang="en-US" sz="2800" dirty="0"/>
              <a:t>、包结构</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3396629" cy="1815882"/>
          </a:xfrm>
          <a:prstGeom prst="rect">
            <a:avLst/>
          </a:prstGeom>
          <a:solidFill>
            <a:schemeClr val="bg1">
              <a:lumMod val="85000"/>
            </a:schemeClr>
          </a:solidFill>
        </p:spPr>
        <p:txBody>
          <a:bodyPr wrap="square" rtlCol="0">
            <a:spAutoFit/>
          </a:bodyPr>
          <a:lstStyle/>
          <a:p>
            <a:pPr latinLnBrk="1"/>
            <a:r>
              <a:rPr lang="en" altLang="zh-CN" sz="1600" dirty="0"/>
              <a:t>Go </a:t>
            </a:r>
            <a:r>
              <a:rPr lang="zh-CN" altLang="en-US" sz="1600" dirty="0"/>
              <a:t>语言的基础组成有以下几个部分：</a:t>
            </a:r>
          </a:p>
          <a:p>
            <a:pPr marL="285750" indent="-285750" latinLnBrk="1">
              <a:buFont typeface="Arial" panose="020B0604020202020204" pitchFamily="34" charset="0"/>
              <a:buChar char="•"/>
            </a:pPr>
            <a:r>
              <a:rPr lang="zh-CN" altLang="en-US" sz="1600" dirty="0"/>
              <a:t>包声明 </a:t>
            </a:r>
          </a:p>
          <a:p>
            <a:pPr marL="285750" indent="-285750" latinLnBrk="1">
              <a:buFont typeface="Arial" panose="020B0604020202020204" pitchFamily="34" charset="0"/>
              <a:buChar char="•"/>
            </a:pPr>
            <a:r>
              <a:rPr lang="zh-CN" altLang="en-US" sz="1600" dirty="0"/>
              <a:t>引入包</a:t>
            </a:r>
          </a:p>
          <a:p>
            <a:pPr marL="285750" indent="-285750" latinLnBrk="1">
              <a:buFont typeface="Arial" panose="020B0604020202020204" pitchFamily="34" charset="0"/>
              <a:buChar char="•"/>
            </a:pPr>
            <a:r>
              <a:rPr lang="zh-CN" altLang="en-US" sz="1600" dirty="0"/>
              <a:t>函数</a:t>
            </a:r>
          </a:p>
          <a:p>
            <a:pPr marL="285750" indent="-285750" latinLnBrk="1">
              <a:buFont typeface="Arial" panose="020B0604020202020204" pitchFamily="34" charset="0"/>
              <a:buChar char="•"/>
            </a:pPr>
            <a:r>
              <a:rPr lang="zh-CN" altLang="en-US" sz="1600" dirty="0"/>
              <a:t>变量</a:t>
            </a:r>
          </a:p>
          <a:p>
            <a:pPr marL="285750" indent="-285750" latinLnBrk="1">
              <a:buFont typeface="Arial" panose="020B0604020202020204" pitchFamily="34" charset="0"/>
              <a:buChar char="•"/>
            </a:pPr>
            <a:r>
              <a:rPr lang="zh-CN" altLang="en-US" sz="1600" dirty="0"/>
              <a:t>语句 </a:t>
            </a:r>
            <a:r>
              <a:rPr lang="en-US" altLang="zh-CN" sz="1600" dirty="0"/>
              <a:t>&amp; </a:t>
            </a:r>
            <a:r>
              <a:rPr lang="zh-CN" altLang="en-US" sz="1600" dirty="0"/>
              <a:t>表达式</a:t>
            </a:r>
          </a:p>
          <a:p>
            <a:pPr marL="285750" indent="-285750" latinLnBrk="1">
              <a:buFont typeface="Arial" panose="020B0604020202020204" pitchFamily="34" charset="0"/>
              <a:buChar char="•"/>
            </a:pPr>
            <a:r>
              <a:rPr lang="zh-CN" altLang="en-US" sz="1600" dirty="0"/>
              <a:t>注释</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10" name="文本框 9">
            <a:extLst>
              <a:ext uri="{FF2B5EF4-FFF2-40B4-BE49-F238E27FC236}">
                <a16:creationId xmlns:a16="http://schemas.microsoft.com/office/drawing/2014/main" id="{F5AF0A26-DCC2-4542-9EBF-F525AD2A5BAF}"/>
              </a:ext>
            </a:extLst>
          </p:cNvPr>
          <p:cNvSpPr txBox="1"/>
          <p:nvPr/>
        </p:nvSpPr>
        <p:spPr>
          <a:xfrm>
            <a:off x="319336" y="3376015"/>
            <a:ext cx="3396629" cy="584775"/>
          </a:xfrm>
          <a:prstGeom prst="rect">
            <a:avLst/>
          </a:prstGeom>
          <a:solidFill>
            <a:schemeClr val="bg1">
              <a:lumMod val="85000"/>
            </a:schemeClr>
          </a:solidFill>
        </p:spPr>
        <p:txBody>
          <a:bodyPr wrap="square" rtlCol="0">
            <a:spAutoFit/>
          </a:bodyPr>
          <a:lstStyle/>
          <a:p>
            <a:pPr latinLnBrk="1"/>
            <a:r>
              <a:rPr lang="zh-CN" altLang="en-US" sz="1600" b="1" dirty="0">
                <a:solidFill>
                  <a:srgbClr val="FF0000"/>
                </a:solidFill>
              </a:rPr>
              <a:t>每个 </a:t>
            </a:r>
            <a:r>
              <a:rPr lang="en" altLang="zh-CN" sz="1600" b="1" dirty="0">
                <a:solidFill>
                  <a:srgbClr val="FF0000"/>
                </a:solidFill>
              </a:rPr>
              <a:t>Go </a:t>
            </a:r>
            <a:r>
              <a:rPr lang="zh-CN" altLang="en-US" sz="1600" b="1" dirty="0">
                <a:solidFill>
                  <a:srgbClr val="FF0000"/>
                </a:solidFill>
              </a:rPr>
              <a:t>应用程序都包含一个名为 </a:t>
            </a:r>
            <a:endParaRPr lang="en-US" altLang="zh-CN" sz="1600" b="1" dirty="0">
              <a:solidFill>
                <a:srgbClr val="FF0000"/>
              </a:solidFill>
            </a:endParaRPr>
          </a:p>
          <a:p>
            <a:pPr latinLnBrk="1"/>
            <a:r>
              <a:rPr lang="en" altLang="zh-CN" sz="1600" b="1" dirty="0">
                <a:solidFill>
                  <a:srgbClr val="FF0000"/>
                </a:solidFill>
              </a:rPr>
              <a:t>main </a:t>
            </a:r>
            <a:r>
              <a:rPr lang="zh-CN" altLang="en-US" sz="1600" b="1" dirty="0">
                <a:solidFill>
                  <a:srgbClr val="FF0000"/>
                </a:solidFill>
              </a:rPr>
              <a:t>的包</a:t>
            </a:r>
          </a:p>
        </p:txBody>
      </p:sp>
      <p:pic>
        <p:nvPicPr>
          <p:cNvPr id="9" name="图片 8">
            <a:extLst>
              <a:ext uri="{FF2B5EF4-FFF2-40B4-BE49-F238E27FC236}">
                <a16:creationId xmlns:a16="http://schemas.microsoft.com/office/drawing/2014/main" id="{7289F6CC-095C-9B4E-8C59-612AB45B432F}"/>
              </a:ext>
            </a:extLst>
          </p:cNvPr>
          <p:cNvPicPr>
            <a:picLocks noChangeAspect="1"/>
          </p:cNvPicPr>
          <p:nvPr/>
        </p:nvPicPr>
        <p:blipFill>
          <a:blip r:embed="rId3"/>
          <a:stretch>
            <a:fillRect/>
          </a:stretch>
        </p:blipFill>
        <p:spPr>
          <a:xfrm>
            <a:off x="3922703" y="1170039"/>
            <a:ext cx="6777724" cy="5181475"/>
          </a:xfrm>
          <a:prstGeom prst="rect">
            <a:avLst/>
          </a:prstGeom>
        </p:spPr>
      </p:pic>
      <p:sp>
        <p:nvSpPr>
          <p:cNvPr id="12" name="文本框 11">
            <a:extLst>
              <a:ext uri="{FF2B5EF4-FFF2-40B4-BE49-F238E27FC236}">
                <a16:creationId xmlns:a16="http://schemas.microsoft.com/office/drawing/2014/main" id="{9C55B7CE-FB41-7846-8448-1DAC98515C49}"/>
              </a:ext>
            </a:extLst>
          </p:cNvPr>
          <p:cNvSpPr txBox="1"/>
          <p:nvPr/>
        </p:nvSpPr>
        <p:spPr>
          <a:xfrm>
            <a:off x="319336" y="4350884"/>
            <a:ext cx="3396629" cy="1815882"/>
          </a:xfrm>
          <a:prstGeom prst="rect">
            <a:avLst/>
          </a:prstGeom>
          <a:solidFill>
            <a:schemeClr val="bg1">
              <a:lumMod val="85000"/>
            </a:schemeClr>
          </a:solidFill>
        </p:spPr>
        <p:txBody>
          <a:bodyPr wrap="square" rtlCol="0">
            <a:spAutoFit/>
          </a:bodyPr>
          <a:lstStyle/>
          <a:p>
            <a:pPr marL="285750" indent="-285750" latinLnBrk="1">
              <a:buFont typeface="Arial" panose="020B0604020202020204" pitchFamily="34" charset="0"/>
              <a:buChar char="•"/>
            </a:pPr>
            <a:r>
              <a:rPr lang="zh-CN" altLang="en-US" sz="1600" dirty="0"/>
              <a:t>文件名与包名没有直接关系，不一定要将文件名与包名定成同一个。</a:t>
            </a:r>
          </a:p>
          <a:p>
            <a:pPr marL="285750" indent="-285750" latinLnBrk="1">
              <a:buFont typeface="Arial" panose="020B0604020202020204" pitchFamily="34" charset="0"/>
              <a:buChar char="•"/>
            </a:pPr>
            <a:r>
              <a:rPr lang="zh-CN" altLang="en-US" sz="1600" dirty="0"/>
              <a:t> 文件夹名与包名没有直接关系，并非需要一致。</a:t>
            </a:r>
          </a:p>
          <a:p>
            <a:pPr marL="285750" indent="-285750" latinLnBrk="1">
              <a:buFont typeface="Arial" panose="020B0604020202020204" pitchFamily="34" charset="0"/>
              <a:buChar char="•"/>
            </a:pPr>
            <a:r>
              <a:rPr lang="zh-CN" altLang="en-US" sz="1600" dirty="0">
                <a:solidFill>
                  <a:srgbClr val="FF0000"/>
                </a:solidFill>
              </a:rPr>
              <a:t> 同一个文件夹下的文件只能有一个包名，否则编译报错。</a:t>
            </a:r>
          </a:p>
        </p:txBody>
      </p:sp>
    </p:spTree>
    <p:extLst>
      <p:ext uri="{BB962C8B-B14F-4D97-AF65-F5344CB8AC3E}">
        <p14:creationId xmlns:p14="http://schemas.microsoft.com/office/powerpoint/2010/main" val="2810281007"/>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19473</TotalTime>
  <Words>2291</Words>
  <Application>Microsoft Macintosh PowerPoint</Application>
  <PresentationFormat>宽屏</PresentationFormat>
  <Paragraphs>234</Paragraphs>
  <Slides>33</Slides>
  <Notes>31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33</vt:i4>
      </vt:variant>
    </vt:vector>
  </HeadingPairs>
  <TitlesOfParts>
    <vt:vector size="41" baseType="lpstr">
      <vt:lpstr>等线</vt:lpstr>
      <vt:lpstr>宋体</vt:lpstr>
      <vt:lpstr>微软雅黑</vt:lpstr>
      <vt:lpstr>Heiti SC Medium</vt:lpstr>
      <vt:lpstr>Songti SC</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李梦迪</dc:creator>
  <cp:lastModifiedBy>Microsoft Office 用户</cp:lastModifiedBy>
  <cp:revision>560</cp:revision>
  <dcterms:created xsi:type="dcterms:W3CDTF">2019-11-06T09:50:00Z</dcterms:created>
  <dcterms:modified xsi:type="dcterms:W3CDTF">2021-01-14T06:29:42Z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